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4"/>
  </p:notesMasterIdLst>
  <p:handoutMasterIdLst>
    <p:handoutMasterId r:id="rId75"/>
  </p:handoutMasterIdLst>
  <p:sldIdLst>
    <p:sldId id="306" r:id="rId2"/>
    <p:sldId id="320" r:id="rId3"/>
    <p:sldId id="413" r:id="rId4"/>
    <p:sldId id="415" r:id="rId5"/>
    <p:sldId id="416" r:id="rId6"/>
    <p:sldId id="418" r:id="rId7"/>
    <p:sldId id="417" r:id="rId8"/>
    <p:sldId id="419" r:id="rId9"/>
    <p:sldId id="420" r:id="rId10"/>
    <p:sldId id="421" r:id="rId11"/>
    <p:sldId id="423" r:id="rId12"/>
    <p:sldId id="424" r:id="rId13"/>
    <p:sldId id="426" r:id="rId14"/>
    <p:sldId id="427" r:id="rId15"/>
    <p:sldId id="425" r:id="rId16"/>
    <p:sldId id="428" r:id="rId17"/>
    <p:sldId id="430" r:id="rId18"/>
    <p:sldId id="431" r:id="rId19"/>
    <p:sldId id="432" r:id="rId20"/>
    <p:sldId id="433" r:id="rId21"/>
    <p:sldId id="434" r:id="rId22"/>
    <p:sldId id="429" r:id="rId23"/>
    <p:sldId id="435" r:id="rId24"/>
    <p:sldId id="436" r:id="rId25"/>
    <p:sldId id="465" r:id="rId26"/>
    <p:sldId id="438" r:id="rId27"/>
    <p:sldId id="371" r:id="rId28"/>
    <p:sldId id="372" r:id="rId29"/>
    <p:sldId id="441" r:id="rId30"/>
    <p:sldId id="367" r:id="rId31"/>
    <p:sldId id="460" r:id="rId32"/>
    <p:sldId id="469" r:id="rId33"/>
    <p:sldId id="368" r:id="rId34"/>
    <p:sldId id="393" r:id="rId35"/>
    <p:sldId id="468" r:id="rId36"/>
    <p:sldId id="370" r:id="rId37"/>
    <p:sldId id="396" r:id="rId38"/>
    <p:sldId id="442" r:id="rId39"/>
    <p:sldId id="461" r:id="rId40"/>
    <p:sldId id="448" r:id="rId41"/>
    <p:sldId id="449" r:id="rId42"/>
    <p:sldId id="450" r:id="rId43"/>
    <p:sldId id="451" r:id="rId44"/>
    <p:sldId id="452" r:id="rId45"/>
    <p:sldId id="454" r:id="rId46"/>
    <p:sldId id="463" r:id="rId47"/>
    <p:sldId id="397" r:id="rId48"/>
    <p:sldId id="459" r:id="rId49"/>
    <p:sldId id="464" r:id="rId50"/>
    <p:sldId id="467" r:id="rId51"/>
    <p:sldId id="402" r:id="rId52"/>
    <p:sldId id="400" r:id="rId53"/>
    <p:sldId id="406" r:id="rId54"/>
    <p:sldId id="473" r:id="rId55"/>
    <p:sldId id="472" r:id="rId56"/>
    <p:sldId id="443" r:id="rId57"/>
    <p:sldId id="444" r:id="rId58"/>
    <p:sldId id="466" r:id="rId59"/>
    <p:sldId id="445" r:id="rId60"/>
    <p:sldId id="447" r:id="rId61"/>
    <p:sldId id="407" r:id="rId62"/>
    <p:sldId id="408" r:id="rId63"/>
    <p:sldId id="409" r:id="rId64"/>
    <p:sldId id="410" r:id="rId65"/>
    <p:sldId id="411" r:id="rId66"/>
    <p:sldId id="412" r:id="rId67"/>
    <p:sldId id="395" r:id="rId68"/>
    <p:sldId id="394" r:id="rId69"/>
    <p:sldId id="374" r:id="rId70"/>
    <p:sldId id="375" r:id="rId71"/>
    <p:sldId id="376" r:id="rId72"/>
    <p:sldId id="471" r:id="rId73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80F271F-972C-4445-9F06-F604B014E8A5}">
          <p14:sldIdLst>
            <p14:sldId id="306"/>
            <p14:sldId id="320"/>
            <p14:sldId id="413"/>
            <p14:sldId id="415"/>
            <p14:sldId id="416"/>
            <p14:sldId id="418"/>
            <p14:sldId id="417"/>
            <p14:sldId id="419"/>
            <p14:sldId id="420"/>
            <p14:sldId id="421"/>
            <p14:sldId id="423"/>
            <p14:sldId id="424"/>
            <p14:sldId id="426"/>
            <p14:sldId id="427"/>
            <p14:sldId id="425"/>
            <p14:sldId id="428"/>
            <p14:sldId id="430"/>
            <p14:sldId id="431"/>
            <p14:sldId id="432"/>
            <p14:sldId id="433"/>
            <p14:sldId id="434"/>
            <p14:sldId id="429"/>
            <p14:sldId id="435"/>
            <p14:sldId id="436"/>
            <p14:sldId id="465"/>
            <p14:sldId id="438"/>
            <p14:sldId id="371"/>
            <p14:sldId id="372"/>
            <p14:sldId id="441"/>
            <p14:sldId id="367"/>
            <p14:sldId id="460"/>
            <p14:sldId id="469"/>
            <p14:sldId id="368"/>
            <p14:sldId id="393"/>
            <p14:sldId id="468"/>
            <p14:sldId id="370"/>
            <p14:sldId id="396"/>
            <p14:sldId id="442"/>
            <p14:sldId id="461"/>
            <p14:sldId id="448"/>
            <p14:sldId id="449"/>
            <p14:sldId id="450"/>
            <p14:sldId id="451"/>
            <p14:sldId id="452"/>
            <p14:sldId id="454"/>
            <p14:sldId id="463"/>
            <p14:sldId id="397"/>
            <p14:sldId id="459"/>
            <p14:sldId id="464"/>
            <p14:sldId id="467"/>
            <p14:sldId id="402"/>
            <p14:sldId id="400"/>
            <p14:sldId id="406"/>
            <p14:sldId id="473"/>
            <p14:sldId id="472"/>
            <p14:sldId id="443"/>
            <p14:sldId id="444"/>
            <p14:sldId id="466"/>
            <p14:sldId id="445"/>
            <p14:sldId id="447"/>
            <p14:sldId id="407"/>
            <p14:sldId id="408"/>
            <p14:sldId id="409"/>
            <p14:sldId id="410"/>
            <p14:sldId id="411"/>
            <p14:sldId id="412"/>
            <p14:sldId id="395"/>
            <p14:sldId id="394"/>
            <p14:sldId id="374"/>
            <p14:sldId id="375"/>
            <p14:sldId id="376"/>
            <p14:sldId id="4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78" autoAdjust="0"/>
    <p:restoredTop sz="97642" autoAdjust="0"/>
  </p:normalViewPr>
  <p:slideViewPr>
    <p:cSldViewPr snapToGrid="0">
      <p:cViewPr varScale="1">
        <p:scale>
          <a:sx n="110" d="100"/>
          <a:sy n="110" d="100"/>
        </p:scale>
        <p:origin x="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C4078B-9E5E-44B1-9C61-E3A61A0387EF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DCCC838-588A-4215-9AC3-DE4586B3C7A8}">
      <dgm:prSet phldrT="[Текст]" custT="1"/>
      <dgm:spPr>
        <a:solidFill>
          <a:schemeClr val="accent5"/>
        </a:solidFill>
      </dgm:spPr>
      <dgm:t>
        <a:bodyPr/>
        <a:lstStyle/>
        <a:p>
          <a:r>
            <a: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Что лучше не говорить «танку»:</a:t>
          </a:r>
          <a:endParaRPr lang="ru-RU" sz="24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297DC1-4AFC-47B3-98B8-0EAF605D8AF9}" type="parTrans" cxnId="{D019ACF6-82FD-43C9-9B18-443670270616}">
      <dgm:prSet/>
      <dgm:spPr/>
      <dgm:t>
        <a:bodyPr/>
        <a:lstStyle/>
        <a:p>
          <a:endParaRPr lang="ru-RU"/>
        </a:p>
      </dgm:t>
    </dgm:pt>
    <dgm:pt modelId="{2C685AD9-8D7B-4D60-8756-B6BEC8FDED91}" type="sibTrans" cxnId="{D019ACF6-82FD-43C9-9B18-443670270616}">
      <dgm:prSet/>
      <dgm:spPr/>
      <dgm:t>
        <a:bodyPr/>
        <a:lstStyle/>
        <a:p>
          <a:endParaRPr lang="ru-RU"/>
        </a:p>
      </dgm:t>
    </dgm:pt>
    <dgm:pt modelId="{27127CD3-4806-446D-A6AC-39D0654FB974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 не правы.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B38E1A-B914-46A8-84AF-37E4B64C967E}" type="parTrans" cxnId="{4FB0A5D3-E189-4AD7-831F-DB39D554B581}">
      <dgm:prSet/>
      <dgm:spPr/>
      <dgm:t>
        <a:bodyPr/>
        <a:lstStyle/>
        <a:p>
          <a:endParaRPr lang="ru-RU"/>
        </a:p>
      </dgm:t>
    </dgm:pt>
    <dgm:pt modelId="{ACC23F91-C9EE-42F6-8594-098C4B045E5D}" type="sibTrans" cxnId="{4FB0A5D3-E189-4AD7-831F-DB39D554B581}">
      <dgm:prSet/>
      <dgm:spPr/>
      <dgm:t>
        <a:bodyPr/>
        <a:lstStyle/>
        <a:p>
          <a:endParaRPr lang="ru-RU"/>
        </a:p>
      </dgm:t>
    </dgm:pt>
    <dgm:pt modelId="{F522F295-5D82-4A17-B6A2-2649C7FE393F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 не понимаю, что Вам не нравится?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919DD9-E2C1-4988-97F3-82B78DEBD555}" type="parTrans" cxnId="{BA6A1267-08CB-4CC6-A462-562A9468DB0E}">
      <dgm:prSet/>
      <dgm:spPr/>
      <dgm:t>
        <a:bodyPr/>
        <a:lstStyle/>
        <a:p>
          <a:endParaRPr lang="ru-RU"/>
        </a:p>
      </dgm:t>
    </dgm:pt>
    <dgm:pt modelId="{88673991-7795-4D2F-B1B3-2C6E5F6A5BF2}" type="sibTrans" cxnId="{BA6A1267-08CB-4CC6-A462-562A9468DB0E}">
      <dgm:prSet/>
      <dgm:spPr/>
      <dgm:t>
        <a:bodyPr/>
        <a:lstStyle/>
        <a:p>
          <a:endParaRPr lang="ru-RU"/>
        </a:p>
      </dgm:t>
    </dgm:pt>
    <dgm:pt modelId="{E71A5682-E7E2-4352-834B-CB9C4793F93C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Это Вас не касается.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4D6D24-3159-4509-8CCC-1EDAAE75ACA5}" type="parTrans" cxnId="{D6191188-2F39-4DB0-8085-D6EE56AF0E2D}">
      <dgm:prSet/>
      <dgm:spPr/>
      <dgm:t>
        <a:bodyPr/>
        <a:lstStyle/>
        <a:p>
          <a:endParaRPr lang="ru-RU"/>
        </a:p>
      </dgm:t>
    </dgm:pt>
    <dgm:pt modelId="{A04C3030-B3D4-4E7E-A3CF-374FB2FDF4CD}" type="sibTrans" cxnId="{D6191188-2F39-4DB0-8085-D6EE56AF0E2D}">
      <dgm:prSet/>
      <dgm:spPr/>
      <dgm:t>
        <a:bodyPr/>
        <a:lstStyle/>
        <a:p>
          <a:endParaRPr lang="ru-RU"/>
        </a:p>
      </dgm:t>
    </dgm:pt>
    <dgm:pt modelId="{74B1A85F-DB62-4AD6-BDC1-96222C4AE909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Сколько можно Вам повторять.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739890-8AC5-4F88-80EC-420086E892D9}" type="parTrans" cxnId="{0209E001-BC3C-4185-ABCC-50E6705580EB}">
      <dgm:prSet/>
      <dgm:spPr/>
      <dgm:t>
        <a:bodyPr/>
        <a:lstStyle/>
        <a:p>
          <a:endParaRPr lang="ru-RU"/>
        </a:p>
      </dgm:t>
    </dgm:pt>
    <dgm:pt modelId="{C101E54E-FCDE-4236-A7A5-AF72D969AE70}" type="sibTrans" cxnId="{0209E001-BC3C-4185-ABCC-50E6705580EB}">
      <dgm:prSet/>
      <dgm:spPr/>
      <dgm:t>
        <a:bodyPr/>
        <a:lstStyle/>
        <a:p>
          <a:endParaRPr lang="ru-RU"/>
        </a:p>
      </dgm:t>
    </dgm:pt>
    <dgm:pt modelId="{29A1AA98-A84D-402C-B5BE-E539DD00B5B0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Успокойтесь.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9DAC54-4B39-4A28-8FF9-E5D2D0A31F20}" type="parTrans" cxnId="{7D622A41-A56D-446C-8765-B811F733A1EA}">
      <dgm:prSet/>
      <dgm:spPr/>
      <dgm:t>
        <a:bodyPr/>
        <a:lstStyle/>
        <a:p>
          <a:endParaRPr lang="ru-RU"/>
        </a:p>
      </dgm:t>
    </dgm:pt>
    <dgm:pt modelId="{3956B433-3516-4E61-A1EF-1B5F37663A2C}" type="sibTrans" cxnId="{7D622A41-A56D-446C-8765-B811F733A1EA}">
      <dgm:prSet/>
      <dgm:spPr/>
      <dgm:t>
        <a:bodyPr/>
        <a:lstStyle/>
        <a:p>
          <a:endParaRPr lang="ru-RU"/>
        </a:p>
      </dgm:t>
    </dgm:pt>
    <dgm:pt modelId="{B370E3D6-F747-4145-9FFD-979DD16B2990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кричите.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05AD70-1094-43B4-931E-FFC407678E12}" type="parTrans" cxnId="{4663EF8D-5BD1-4B54-9A14-AC87AEE65B44}">
      <dgm:prSet/>
      <dgm:spPr/>
      <dgm:t>
        <a:bodyPr/>
        <a:lstStyle/>
        <a:p>
          <a:endParaRPr lang="ru-RU"/>
        </a:p>
      </dgm:t>
    </dgm:pt>
    <dgm:pt modelId="{AE51FB65-31FB-44F2-B824-AD4B10B5CE0D}" type="sibTrans" cxnId="{4663EF8D-5BD1-4B54-9A14-AC87AEE65B44}">
      <dgm:prSet/>
      <dgm:spPr/>
      <dgm:t>
        <a:bodyPr/>
        <a:lstStyle/>
        <a:p>
          <a:endParaRPr lang="ru-RU"/>
        </a:p>
      </dgm:t>
    </dgm:pt>
    <dgm:pt modelId="{7CB3C233-6865-4D4C-8783-1221ABA5CC18}" type="pres">
      <dgm:prSet presAssocID="{ECC4078B-9E5E-44B1-9C61-E3A61A0387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5BAE5A-A207-4AB2-9AFC-23D14E3F0675}" type="pres">
      <dgm:prSet presAssocID="{5DCCC838-588A-4215-9AC3-DE4586B3C7A8}" presName="parentText" presStyleLbl="node1" presStyleIdx="0" presStyleCnt="1" custScaleY="88304" custLinFactNeighborX="5787" custLinFactNeighborY="-99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D36FC-23FD-4F19-BCDC-209DC05E9BFA}" type="pres">
      <dgm:prSet presAssocID="{5DCCC838-588A-4215-9AC3-DE4586B3C7A8}" presName="childText" presStyleLbl="revTx" presStyleIdx="0" presStyleCnt="1" custScaleY="21057" custLinFactNeighborY="8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FFFDDF-DE64-5F46-8E31-1BBCD60B6D1A}" type="presOf" srcId="{B370E3D6-F747-4145-9FFD-979DD16B2990}" destId="{64ED36FC-23FD-4F19-BCDC-209DC05E9BFA}" srcOrd="0" destOrd="5" presId="urn:microsoft.com/office/officeart/2005/8/layout/vList2"/>
    <dgm:cxn modelId="{4FB0A5D3-E189-4AD7-831F-DB39D554B581}" srcId="{5DCCC838-588A-4215-9AC3-DE4586B3C7A8}" destId="{27127CD3-4806-446D-A6AC-39D0654FB974}" srcOrd="0" destOrd="0" parTransId="{A9B38E1A-B914-46A8-84AF-37E4B64C967E}" sibTransId="{ACC23F91-C9EE-42F6-8594-098C4B045E5D}"/>
    <dgm:cxn modelId="{BA6A1267-08CB-4CC6-A462-562A9468DB0E}" srcId="{5DCCC838-588A-4215-9AC3-DE4586B3C7A8}" destId="{F522F295-5D82-4A17-B6A2-2649C7FE393F}" srcOrd="1" destOrd="0" parTransId="{EB919DD9-E2C1-4988-97F3-82B78DEBD555}" sibTransId="{88673991-7795-4D2F-B1B3-2C6E5F6A5BF2}"/>
    <dgm:cxn modelId="{8C029A9C-B055-1B4C-B8D8-9929053B8BD8}" type="presOf" srcId="{ECC4078B-9E5E-44B1-9C61-E3A61A0387EF}" destId="{7CB3C233-6865-4D4C-8783-1221ABA5CC18}" srcOrd="0" destOrd="0" presId="urn:microsoft.com/office/officeart/2005/8/layout/vList2"/>
    <dgm:cxn modelId="{AA8B2AD5-B88E-8B41-9225-80B9350996CB}" type="presOf" srcId="{74B1A85F-DB62-4AD6-BDC1-96222C4AE909}" destId="{64ED36FC-23FD-4F19-BCDC-209DC05E9BFA}" srcOrd="0" destOrd="3" presId="urn:microsoft.com/office/officeart/2005/8/layout/vList2"/>
    <dgm:cxn modelId="{4BCDCEB7-F822-864C-92E8-849C6A3F74DA}" type="presOf" srcId="{E71A5682-E7E2-4352-834B-CB9C4793F93C}" destId="{64ED36FC-23FD-4F19-BCDC-209DC05E9BFA}" srcOrd="0" destOrd="2" presId="urn:microsoft.com/office/officeart/2005/8/layout/vList2"/>
    <dgm:cxn modelId="{0FECE77C-AF10-D243-A47D-94B9F82D8067}" type="presOf" srcId="{29A1AA98-A84D-402C-B5BE-E539DD00B5B0}" destId="{64ED36FC-23FD-4F19-BCDC-209DC05E9BFA}" srcOrd="0" destOrd="4" presId="urn:microsoft.com/office/officeart/2005/8/layout/vList2"/>
    <dgm:cxn modelId="{4663EF8D-5BD1-4B54-9A14-AC87AEE65B44}" srcId="{5DCCC838-588A-4215-9AC3-DE4586B3C7A8}" destId="{B370E3D6-F747-4145-9FFD-979DD16B2990}" srcOrd="5" destOrd="0" parTransId="{7505AD70-1094-43B4-931E-FFC407678E12}" sibTransId="{AE51FB65-31FB-44F2-B824-AD4B10B5CE0D}"/>
    <dgm:cxn modelId="{8EBE47AA-0BAE-7042-986F-E7F84E8C0623}" type="presOf" srcId="{5DCCC838-588A-4215-9AC3-DE4586B3C7A8}" destId="{835BAE5A-A207-4AB2-9AFC-23D14E3F0675}" srcOrd="0" destOrd="0" presId="urn:microsoft.com/office/officeart/2005/8/layout/vList2"/>
    <dgm:cxn modelId="{0209E001-BC3C-4185-ABCC-50E6705580EB}" srcId="{5DCCC838-588A-4215-9AC3-DE4586B3C7A8}" destId="{74B1A85F-DB62-4AD6-BDC1-96222C4AE909}" srcOrd="3" destOrd="0" parTransId="{CE739890-8AC5-4F88-80EC-420086E892D9}" sibTransId="{C101E54E-FCDE-4236-A7A5-AF72D969AE70}"/>
    <dgm:cxn modelId="{21DDDC07-826B-BF41-AFFC-BC70E196A205}" type="presOf" srcId="{F522F295-5D82-4A17-B6A2-2649C7FE393F}" destId="{64ED36FC-23FD-4F19-BCDC-209DC05E9BFA}" srcOrd="0" destOrd="1" presId="urn:microsoft.com/office/officeart/2005/8/layout/vList2"/>
    <dgm:cxn modelId="{7D622A41-A56D-446C-8765-B811F733A1EA}" srcId="{5DCCC838-588A-4215-9AC3-DE4586B3C7A8}" destId="{29A1AA98-A84D-402C-B5BE-E539DD00B5B0}" srcOrd="4" destOrd="0" parTransId="{1E9DAC54-4B39-4A28-8FF9-E5D2D0A31F20}" sibTransId="{3956B433-3516-4E61-A1EF-1B5F37663A2C}"/>
    <dgm:cxn modelId="{2D237ABE-F935-364F-89A4-5BAE290938F9}" type="presOf" srcId="{27127CD3-4806-446D-A6AC-39D0654FB974}" destId="{64ED36FC-23FD-4F19-BCDC-209DC05E9BFA}" srcOrd="0" destOrd="0" presId="urn:microsoft.com/office/officeart/2005/8/layout/vList2"/>
    <dgm:cxn modelId="{D019ACF6-82FD-43C9-9B18-443670270616}" srcId="{ECC4078B-9E5E-44B1-9C61-E3A61A0387EF}" destId="{5DCCC838-588A-4215-9AC3-DE4586B3C7A8}" srcOrd="0" destOrd="0" parTransId="{47297DC1-4AFC-47B3-98B8-0EAF605D8AF9}" sibTransId="{2C685AD9-8D7B-4D60-8756-B6BEC8FDED91}"/>
    <dgm:cxn modelId="{D6191188-2F39-4DB0-8085-D6EE56AF0E2D}" srcId="{5DCCC838-588A-4215-9AC3-DE4586B3C7A8}" destId="{E71A5682-E7E2-4352-834B-CB9C4793F93C}" srcOrd="2" destOrd="0" parTransId="{6B4D6D24-3159-4509-8CCC-1EDAAE75ACA5}" sibTransId="{A04C3030-B3D4-4E7E-A3CF-374FB2FDF4CD}"/>
    <dgm:cxn modelId="{F9BDA203-3F36-FE44-ABDE-81E33B2A5B97}" type="presParOf" srcId="{7CB3C233-6865-4D4C-8783-1221ABA5CC18}" destId="{835BAE5A-A207-4AB2-9AFC-23D14E3F0675}" srcOrd="0" destOrd="0" presId="urn:microsoft.com/office/officeart/2005/8/layout/vList2"/>
    <dgm:cxn modelId="{9B9259EF-CF1F-1A4F-ADEF-287989DE6FA3}" type="presParOf" srcId="{7CB3C233-6865-4D4C-8783-1221ABA5CC18}" destId="{64ED36FC-23FD-4F19-BCDC-209DC05E9B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9352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99352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fld id="{03D60B80-4227-456B-BBE4-6A2B117131C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337"/>
            <a:ext cx="2972547" cy="499352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52" y="9446337"/>
            <a:ext cx="2972547" cy="499352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r">
              <a:defRPr sz="1200"/>
            </a:lvl1pPr>
          </a:lstStyle>
          <a:p>
            <a:fld id="{B90B07CF-AD2A-46F3-90EE-1963A09FE0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631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9011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99011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fld id="{361AFC00-49B3-B849-BDB4-578A4A7154E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1" tIns="45930" rIns="91861" bIns="4593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6363"/>
            <a:ext cx="5486400" cy="3916115"/>
          </a:xfrm>
          <a:prstGeom prst="rect">
            <a:avLst/>
          </a:prstGeom>
        </p:spPr>
        <p:txBody>
          <a:bodyPr vert="horz" lIns="91861" tIns="45930" rIns="91861" bIns="4593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0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6678"/>
            <a:ext cx="2971800" cy="499010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r">
              <a:defRPr sz="1200"/>
            </a:lvl1pPr>
          </a:lstStyle>
          <a:p>
            <a:fld id="{FFB9D73C-018E-6E4B-A4BA-54315C10D8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38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1144588"/>
            <a:ext cx="5497513" cy="3092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553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1144588"/>
            <a:ext cx="5497513" cy="3092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069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1200" y="1144588"/>
            <a:ext cx="5497513" cy="3092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6368" indent="-287064">
              <a:defRPr>
                <a:solidFill>
                  <a:schemeClr val="tx1"/>
                </a:solidFill>
                <a:latin typeface="Calibri" charset="0"/>
              </a:defRPr>
            </a:lvl2pPr>
            <a:lvl3pPr marL="1148258" indent="-229652">
              <a:defRPr>
                <a:solidFill>
                  <a:schemeClr val="tx1"/>
                </a:solidFill>
                <a:latin typeface="Calibri" charset="0"/>
              </a:defRPr>
            </a:lvl3pPr>
            <a:lvl4pPr marL="1607561" indent="-229652">
              <a:defRPr>
                <a:solidFill>
                  <a:schemeClr val="tx1"/>
                </a:solidFill>
                <a:latin typeface="Calibri" charset="0"/>
              </a:defRPr>
            </a:lvl4pPr>
            <a:lvl5pPr marL="2066864" indent="-229652">
              <a:defRPr>
                <a:solidFill>
                  <a:schemeClr val="tx1"/>
                </a:solidFill>
                <a:latin typeface="Calibri" charset="0"/>
              </a:defRPr>
            </a:lvl5pPr>
            <a:lvl6pPr marL="2526167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85470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44773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904077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fld id="{06581E0C-BFDD-AD43-AB2C-706608C796C4}" type="slidenum">
              <a:rPr lang="ru-RU" altLang="ru-RU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6088" y="1243013"/>
            <a:ext cx="5965825" cy="3355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6368" indent="-287064">
              <a:defRPr>
                <a:solidFill>
                  <a:schemeClr val="tx1"/>
                </a:solidFill>
                <a:latin typeface="Calibri" charset="0"/>
              </a:defRPr>
            </a:lvl2pPr>
            <a:lvl3pPr marL="1148258" indent="-229652">
              <a:defRPr>
                <a:solidFill>
                  <a:schemeClr val="tx1"/>
                </a:solidFill>
                <a:latin typeface="Calibri" charset="0"/>
              </a:defRPr>
            </a:lvl3pPr>
            <a:lvl4pPr marL="1607561" indent="-229652">
              <a:defRPr>
                <a:solidFill>
                  <a:schemeClr val="tx1"/>
                </a:solidFill>
                <a:latin typeface="Calibri" charset="0"/>
              </a:defRPr>
            </a:lvl4pPr>
            <a:lvl5pPr marL="2066864" indent="-229652">
              <a:defRPr>
                <a:solidFill>
                  <a:schemeClr val="tx1"/>
                </a:solidFill>
                <a:latin typeface="Calibri" charset="0"/>
              </a:defRPr>
            </a:lvl5pPr>
            <a:lvl6pPr marL="2526167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85470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44773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904077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fld id="{C215DC6A-5CCE-E94F-A3C0-E3E922FE7D96}" type="slidenum">
              <a:rPr lang="ru-RU" altLang="ru-RU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05908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038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6088" y="1243013"/>
            <a:ext cx="5965825" cy="3355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6368" indent="-287064">
              <a:defRPr>
                <a:solidFill>
                  <a:schemeClr val="tx1"/>
                </a:solidFill>
                <a:latin typeface="Calibri" charset="0"/>
              </a:defRPr>
            </a:lvl2pPr>
            <a:lvl3pPr marL="1148258" indent="-229652">
              <a:defRPr>
                <a:solidFill>
                  <a:schemeClr val="tx1"/>
                </a:solidFill>
                <a:latin typeface="Calibri" charset="0"/>
              </a:defRPr>
            </a:lvl3pPr>
            <a:lvl4pPr marL="1607561" indent="-229652">
              <a:defRPr>
                <a:solidFill>
                  <a:schemeClr val="tx1"/>
                </a:solidFill>
                <a:latin typeface="Calibri" charset="0"/>
              </a:defRPr>
            </a:lvl4pPr>
            <a:lvl5pPr marL="2066864" indent="-229652">
              <a:defRPr>
                <a:solidFill>
                  <a:schemeClr val="tx1"/>
                </a:solidFill>
                <a:latin typeface="Calibri" charset="0"/>
              </a:defRPr>
            </a:lvl5pPr>
            <a:lvl6pPr marL="2526167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85470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44773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904077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fld id="{EAAFEC10-0C96-9C44-A711-8C7AAFB49F18}" type="slidenum">
              <a:rPr lang="ru-RU" altLang="ru-RU"/>
              <a:pPr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5335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6088" y="1243013"/>
            <a:ext cx="5965825" cy="3355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6368" indent="-287064">
              <a:defRPr>
                <a:solidFill>
                  <a:schemeClr val="tx1"/>
                </a:solidFill>
                <a:latin typeface="Calibri" charset="0"/>
              </a:defRPr>
            </a:lvl2pPr>
            <a:lvl3pPr marL="1148258" indent="-229652">
              <a:defRPr>
                <a:solidFill>
                  <a:schemeClr val="tx1"/>
                </a:solidFill>
                <a:latin typeface="Calibri" charset="0"/>
              </a:defRPr>
            </a:lvl3pPr>
            <a:lvl4pPr marL="1607561" indent="-229652">
              <a:defRPr>
                <a:solidFill>
                  <a:schemeClr val="tx1"/>
                </a:solidFill>
                <a:latin typeface="Calibri" charset="0"/>
              </a:defRPr>
            </a:lvl4pPr>
            <a:lvl5pPr marL="2066864" indent="-229652">
              <a:defRPr>
                <a:solidFill>
                  <a:schemeClr val="tx1"/>
                </a:solidFill>
                <a:latin typeface="Calibri" charset="0"/>
              </a:defRPr>
            </a:lvl5pPr>
            <a:lvl6pPr marL="2526167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85470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44773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904077" indent="-229652" defTabSz="45930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fld id="{0FF57663-7D36-9C45-9DF3-AFDF5CF6F094}" type="slidenum">
              <a:rPr lang="ru-RU" altLang="ru-RU"/>
              <a:pPr/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7854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286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62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6976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1144588"/>
            <a:ext cx="5497513" cy="3092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086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58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548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011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A04CB-7D6A-4652-B478-D112F84C9EDE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937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A04CB-7D6A-4652-B478-D112F84C9EDE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58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218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378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223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46088" y="1243013"/>
            <a:ext cx="5965825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281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1144588"/>
            <a:ext cx="5497513" cy="3092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5149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1144588"/>
            <a:ext cx="5497513" cy="3092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7289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1144588"/>
            <a:ext cx="5497513" cy="3092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3860E-9F6F-CA4D-AB7D-760349E9C484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6337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9D73C-018E-6E4B-A4BA-54315C10D848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035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10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45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67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43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486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206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13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822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614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84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007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B035A-CFA4-4E94-AEAF-B49672B47EC2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CD014-2285-41A8-A350-1D49F0483A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83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tiff"/><Relationship Id="rId4" Type="http://schemas.openxmlformats.org/officeDocument/2006/relationships/image" Target="../media/image10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8.jpeg"/><Relationship Id="rId4" Type="http://schemas.openxmlformats.org/officeDocument/2006/relationships/image" Target="../media/image1.tif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tiff"/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7" Type="http://schemas.openxmlformats.org/officeDocument/2006/relationships/image" Target="../media/image1.tiff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tiff"/><Relationship Id="rId3" Type="http://schemas.openxmlformats.org/officeDocument/2006/relationships/image" Target="../media/image131.jpeg"/><Relationship Id="rId7" Type="http://schemas.openxmlformats.org/officeDocument/2006/relationships/image" Target="../media/image135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jpeg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jpeg"/><Relationship Id="rId3" Type="http://schemas.openxmlformats.org/officeDocument/2006/relationships/image" Target="../media/image136.jpeg"/><Relationship Id="rId7" Type="http://schemas.openxmlformats.org/officeDocument/2006/relationships/image" Target="../media/image140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eg"/><Relationship Id="rId3" Type="http://schemas.openxmlformats.org/officeDocument/2006/relationships/image" Target="../media/image1.tiff"/><Relationship Id="rId7" Type="http://schemas.openxmlformats.org/officeDocument/2006/relationships/image" Target="../media/image14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Relationship Id="rId9" Type="http://schemas.openxmlformats.org/officeDocument/2006/relationships/image" Target="../media/image151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eg"/><Relationship Id="rId3" Type="http://schemas.openxmlformats.org/officeDocument/2006/relationships/image" Target="../media/image152.jpeg"/><Relationship Id="rId7" Type="http://schemas.openxmlformats.org/officeDocument/2006/relationships/image" Target="../media/image156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jpeg"/><Relationship Id="rId5" Type="http://schemas.openxmlformats.org/officeDocument/2006/relationships/image" Target="../media/image163.jpeg"/><Relationship Id="rId4" Type="http://schemas.openxmlformats.org/officeDocument/2006/relationships/image" Target="../media/image16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8.jpeg"/><Relationship Id="rId5" Type="http://schemas.openxmlformats.org/officeDocument/2006/relationships/image" Target="../media/image167.jpeg"/><Relationship Id="rId4" Type="http://schemas.openxmlformats.org/officeDocument/2006/relationships/image" Target="../media/image16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jpeg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75.jpeg"/><Relationship Id="rId7" Type="http://schemas.openxmlformats.org/officeDocument/2006/relationships/image" Target="../media/image178.pn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jpeg"/><Relationship Id="rId5" Type="http://schemas.openxmlformats.org/officeDocument/2006/relationships/image" Target="../media/image1.tiff"/><Relationship Id="rId4" Type="http://schemas.openxmlformats.org/officeDocument/2006/relationships/image" Target="../media/image176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5.jpeg"/><Relationship Id="rId4" Type="http://schemas.openxmlformats.org/officeDocument/2006/relationships/image" Target="../media/image18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jpeg"/><Relationship Id="rId3" Type="http://schemas.openxmlformats.org/officeDocument/2006/relationships/image" Target="../media/image1.tiff"/><Relationship Id="rId7" Type="http://schemas.openxmlformats.org/officeDocument/2006/relationships/image" Target="../media/image18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8.jpeg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7" Type="http://schemas.openxmlformats.org/officeDocument/2006/relationships/image" Target="../media/image1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4.jpeg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7" Type="http://schemas.openxmlformats.org/officeDocument/2006/relationships/image" Target="../media/image1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8.jpeg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1927757" y="788505"/>
            <a:ext cx="8455321" cy="429370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работы школы №36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2018-2019 и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2019-2020 </a:t>
            </a:r>
            <a:r>
              <a:rPr lang="ru-RU" b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годы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7484" y="5928848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976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1165508" y="2449140"/>
            <a:ext cx="10119067" cy="6134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педагогами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4575" y="593739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747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9960" y="5920872"/>
            <a:ext cx="792162" cy="817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59821" y="276375"/>
            <a:ext cx="119823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 eaLnBrk="0" hangingPunct="0"/>
            <a:r>
              <a:rPr lang="ru-RU" altLang="ru-RU" sz="24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Аттестация  педагогических </a:t>
            </a:r>
            <a:r>
              <a:rPr lang="ru-RU" alt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работников</a:t>
            </a:r>
            <a:endParaRPr lang="ru-RU" altLang="ru-RU" sz="2400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Calibri" charset="0"/>
              <a:cs typeface="Times New Roman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908071"/>
              </p:ext>
            </p:extLst>
          </p:nvPr>
        </p:nvGraphicFramePr>
        <p:xfrm>
          <a:off x="796048" y="1111393"/>
          <a:ext cx="10509843" cy="944880"/>
        </p:xfrm>
        <a:graphic>
          <a:graphicData uri="http://schemas.openxmlformats.org/drawingml/2006/table">
            <a:tbl>
              <a:tblPr/>
              <a:tblGrid>
                <a:gridCol w="3305761"/>
                <a:gridCol w="2832929"/>
                <a:gridCol w="2554912"/>
                <a:gridCol w="1816241"/>
              </a:tblGrid>
              <a:tr h="0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Количество педагогов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Квалификационная категория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5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Высшая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Первая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Без категории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95" name="Rectangle 1"/>
          <p:cNvSpPr>
            <a:spLocks noChangeArrowheads="1"/>
          </p:cNvSpPr>
          <p:nvPr/>
        </p:nvSpPr>
        <p:spPr bwMode="auto">
          <a:xfrm>
            <a:off x="1640102" y="619129"/>
            <a:ext cx="8821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 eaLnBrk="0" hangingPunct="0"/>
            <a:r>
              <a:rPr lang="ru-RU" altLang="ru-RU" sz="2400" b="1" u="sng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2018-2019 учебный год</a:t>
            </a:r>
          </a:p>
        </p:txBody>
      </p:sp>
      <p:sp>
        <p:nvSpPr>
          <p:cNvPr id="3096" name="Rectangle 1"/>
          <p:cNvSpPr>
            <a:spLocks noChangeArrowheads="1"/>
          </p:cNvSpPr>
          <p:nvPr/>
        </p:nvSpPr>
        <p:spPr bwMode="auto">
          <a:xfrm>
            <a:off x="1872347" y="2458816"/>
            <a:ext cx="8823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 eaLnBrk="0" hangingPunct="0"/>
            <a:r>
              <a:rPr lang="ru-RU" altLang="ru-RU" sz="2400" b="1" u="sng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2019-2020 учебный год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490795"/>
              </p:ext>
            </p:extLst>
          </p:nvPr>
        </p:nvGraphicFramePr>
        <p:xfrm>
          <a:off x="783045" y="2931350"/>
          <a:ext cx="10535850" cy="944880"/>
        </p:xfrm>
        <a:graphic>
          <a:graphicData uri="http://schemas.openxmlformats.org/drawingml/2006/table">
            <a:tbl>
              <a:tblPr/>
              <a:tblGrid>
                <a:gridCol w="3293846"/>
                <a:gridCol w="2821849"/>
                <a:gridCol w="2544324"/>
                <a:gridCol w="1875831"/>
              </a:tblGrid>
              <a:tr h="0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Количество педагогов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Квалификационная категория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Высшая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Первая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Без категории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16" name="Rectangle 1"/>
          <p:cNvSpPr>
            <a:spLocks noChangeArrowheads="1"/>
          </p:cNvSpPr>
          <p:nvPr/>
        </p:nvSpPr>
        <p:spPr bwMode="auto">
          <a:xfrm>
            <a:off x="1558170" y="2117352"/>
            <a:ext cx="88217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 eaLnBrk="0" hangingPunct="0"/>
            <a:r>
              <a:rPr lang="ru-RU" altLang="ru-RU" sz="20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Прошли аттестацию: 11 педагогов: 4 высшая, 7 </a:t>
            </a:r>
            <a:r>
              <a:rPr lang="ru-RU" alt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первая</a:t>
            </a:r>
            <a:endParaRPr lang="ru-RU" altLang="ru-RU" sz="2000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Calibri" charset="0"/>
              <a:cs typeface="Times New Roman" charset="0"/>
            </a:endParaRPr>
          </a:p>
        </p:txBody>
      </p:sp>
      <p:sp>
        <p:nvSpPr>
          <p:cNvPr id="3117" name="Rectangle 1"/>
          <p:cNvSpPr>
            <a:spLocks noChangeArrowheads="1"/>
          </p:cNvSpPr>
          <p:nvPr/>
        </p:nvSpPr>
        <p:spPr bwMode="auto">
          <a:xfrm>
            <a:off x="1720540" y="3899980"/>
            <a:ext cx="88217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 eaLnBrk="0" hangingPunct="0"/>
            <a:r>
              <a:rPr lang="ru-RU" altLang="ru-RU" sz="20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Прошли аттестацию: 13 педагогов: 2 высшая, 11 </a:t>
            </a:r>
            <a:r>
              <a:rPr lang="ru-RU" alt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первая</a:t>
            </a:r>
            <a:endParaRPr lang="ru-RU" altLang="ru-RU" sz="2000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Calibri" charset="0"/>
              <a:cs typeface="Times New Roman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7501" y="4600013"/>
            <a:ext cx="11853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0" hangingPunct="0"/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Перспективный план прохождения </a:t>
            </a:r>
            <a:r>
              <a:rPr lang="ru-RU" altLang="ru-RU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педагогической 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аттестации работников </a:t>
            </a:r>
            <a:endParaRPr lang="ru-RU" altLang="ru-RU" b="1" dirty="0" smtClean="0">
              <a:solidFill>
                <a:schemeClr val="accent5">
                  <a:lumMod val="50000"/>
                </a:schemeClr>
              </a:solidFill>
              <a:latin typeface="Times New Roman" charset="0"/>
              <a:ea typeface="Calibri" charset="0"/>
              <a:cs typeface="Times New Roman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385636"/>
              </p:ext>
            </p:extLst>
          </p:nvPr>
        </p:nvGraphicFramePr>
        <p:xfrm>
          <a:off x="1640102" y="5007835"/>
          <a:ext cx="9250244" cy="1304544"/>
        </p:xfrm>
        <a:graphic>
          <a:graphicData uri="http://schemas.openxmlformats.org/drawingml/2006/table">
            <a:tbl>
              <a:tblPr/>
              <a:tblGrid>
                <a:gridCol w="2184637"/>
                <a:gridCol w="1661537"/>
                <a:gridCol w="1785935"/>
                <a:gridCol w="1998766"/>
                <a:gridCol w="1619369"/>
              </a:tblGrid>
              <a:tr h="24511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2020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2021</a:t>
                      </a:r>
                      <a:endParaRPr kumimoji="0" lang="ru-RU" alt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2022</a:t>
                      </a:r>
                      <a:endParaRPr kumimoji="0" lang="ru-RU" alt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2023</a:t>
                      </a:r>
                      <a:endParaRPr kumimoji="0" lang="ru-RU" alt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6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Первая категория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9</a:t>
                      </a: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10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3 </a:t>
                      </a:r>
                      <a:endParaRPr kumimoji="0" lang="ru-RU" alt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Высшая категория </a:t>
                      </a:r>
                      <a:endParaRPr kumimoji="0" lang="ru-RU" alt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1</a:t>
                      </a: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2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ru-RU" alt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11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итого 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  <a:endParaRPr kumimoji="0" lang="ru-RU" alt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Calibri" charset="0"/>
                        <a:cs typeface="Times New Roman" charset="0"/>
                      </a:endParaRPr>
                    </a:p>
                  </a:txBody>
                  <a:tcPr marL="58500" marR="585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1411"/>
          <a:stretch>
            <a:fillRect/>
          </a:stretch>
        </p:blipFill>
        <p:spPr bwMode="auto">
          <a:xfrm>
            <a:off x="915352" y="1670615"/>
            <a:ext cx="3887384" cy="245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5708" y="1670615"/>
            <a:ext cx="3736144" cy="250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Прямоугольник 6"/>
          <p:cNvSpPr>
            <a:spLocks noChangeArrowheads="1"/>
          </p:cNvSpPr>
          <p:nvPr/>
        </p:nvSpPr>
        <p:spPr bwMode="auto">
          <a:xfrm>
            <a:off x="1762125" y="179389"/>
            <a:ext cx="87963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Переподготовка 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по программе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«Учитель-дефектолог: сопровождение реализации адаптированных программ в условиях инклюзивного образования»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Университет управления «ТИСБИ»</a:t>
            </a:r>
          </a:p>
        </p:txBody>
      </p:sp>
      <p:pic>
        <p:nvPicPr>
          <p:cNvPr id="9" name="Рисунок 8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1789" y="5796171"/>
            <a:ext cx="958850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1056"/>
          <a:stretch>
            <a:fillRect/>
          </a:stretch>
        </p:blipFill>
        <p:spPr bwMode="auto">
          <a:xfrm>
            <a:off x="4485481" y="4288685"/>
            <a:ext cx="334962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7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2919413" y="133351"/>
            <a:ext cx="6584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tt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Корпоративные курсы 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«Эффективная коммуникация»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АНО ДПО «Академия менеджмента»</a:t>
            </a:r>
          </a:p>
        </p:txBody>
      </p:sp>
      <p:pic>
        <p:nvPicPr>
          <p:cNvPr id="6147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751" y="885825"/>
            <a:ext cx="2738437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3731" y="882650"/>
            <a:ext cx="2751138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3359" y="88265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893"/>
          <a:stretch>
            <a:fillRect/>
          </a:stretch>
        </p:blipFill>
        <p:spPr bwMode="auto">
          <a:xfrm>
            <a:off x="6211888" y="3368675"/>
            <a:ext cx="3427412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97"/>
          <a:stretch>
            <a:fillRect/>
          </a:stretch>
        </p:blipFill>
        <p:spPr bwMode="auto">
          <a:xfrm>
            <a:off x="2084388" y="3351213"/>
            <a:ext cx="3403600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6381" y="5490154"/>
            <a:ext cx="1547812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90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3"/>
          <p:cNvSpPr txBox="1">
            <a:spLocks noChangeArrowheads="1"/>
          </p:cNvSpPr>
          <p:nvPr/>
        </p:nvSpPr>
        <p:spPr bwMode="auto">
          <a:xfrm>
            <a:off x="2269833" y="227013"/>
            <a:ext cx="774917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Обучающие семинар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ИРО РТ </a:t>
            </a:r>
          </a:p>
          <a:p>
            <a:pPr algn="ctr"/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«Факторы 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модернизации школьного иноязычного образования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»</a:t>
            </a:r>
            <a:endParaRPr lang="ru-RU" altLang="ru-RU" sz="2000" b="1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8195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503" y="1123950"/>
            <a:ext cx="3548063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7729" y="3973651"/>
            <a:ext cx="43053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5642" y="1123950"/>
            <a:ext cx="3548062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6381" y="5490154"/>
            <a:ext cx="1547812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46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047" y="5770534"/>
            <a:ext cx="958850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71" name="Прямоугольник 6"/>
          <p:cNvSpPr>
            <a:spLocks noChangeArrowheads="1"/>
          </p:cNvSpPr>
          <p:nvPr/>
        </p:nvSpPr>
        <p:spPr bwMode="auto">
          <a:xfrm>
            <a:off x="1762125" y="179389"/>
            <a:ext cx="87963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Региональная научно-практическая конференция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совместно с ИРО РТ</a:t>
            </a:r>
            <a:endParaRPr lang="ru-RU" altLang="ru-RU" sz="2000" b="1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«Качество образования: актуальные вопросы и инновации»</a:t>
            </a:r>
          </a:p>
        </p:txBody>
      </p:sp>
      <p:pic>
        <p:nvPicPr>
          <p:cNvPr id="717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5966" y="1047751"/>
            <a:ext cx="3036887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4480" y="4926013"/>
            <a:ext cx="2493962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6528" y="4949522"/>
            <a:ext cx="21526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2489" y="1057040"/>
            <a:ext cx="2109787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9835" y="3113088"/>
            <a:ext cx="2058987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17"/>
          <a:stretch>
            <a:fillRect/>
          </a:stretch>
        </p:blipFill>
        <p:spPr bwMode="auto">
          <a:xfrm>
            <a:off x="1016343" y="1047751"/>
            <a:ext cx="243998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Рисунок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3548" y="3133726"/>
            <a:ext cx="2347913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Рисунок 1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1087" y="3133726"/>
            <a:ext cx="212090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27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7426" y="5770533"/>
            <a:ext cx="958850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19" name="Прямоугольник 6"/>
          <p:cNvSpPr>
            <a:spLocks noChangeArrowheads="1"/>
          </p:cNvSpPr>
          <p:nvPr/>
        </p:nvSpPr>
        <p:spPr bwMode="auto">
          <a:xfrm>
            <a:off x="1762125" y="179388"/>
            <a:ext cx="8796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Единый методический день «НОРМА»</a:t>
            </a:r>
          </a:p>
        </p:txBody>
      </p:sp>
      <p:pic>
        <p:nvPicPr>
          <p:cNvPr id="9220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7564" y="657225"/>
            <a:ext cx="3322637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4450" y="657225"/>
            <a:ext cx="3321050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4738" y="3622676"/>
            <a:ext cx="1979612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7239" y="3808414"/>
            <a:ext cx="246697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8025" y="3751263"/>
            <a:ext cx="29464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794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727" y="622300"/>
            <a:ext cx="288925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7"/>
          <p:cNvSpPr txBox="1">
            <a:spLocks noChangeArrowheads="1"/>
          </p:cNvSpPr>
          <p:nvPr/>
        </p:nvSpPr>
        <p:spPr bwMode="auto">
          <a:xfrm>
            <a:off x="935208" y="3035300"/>
            <a:ext cx="30622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Встреча с представителями </a:t>
            </a:r>
          </a:p>
          <a:p>
            <a:pPr algn="ctr"/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АНО ДПО «Академия менеджмента»</a:t>
            </a:r>
          </a:p>
        </p:txBody>
      </p:sp>
      <p:pic>
        <p:nvPicPr>
          <p:cNvPr id="10245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539" y="723106"/>
            <a:ext cx="2974973" cy="2231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175" y="3422473"/>
            <a:ext cx="4135438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7207622" y="2954335"/>
            <a:ext cx="37846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sz="140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Встреча с базовыми учреждениями Татарстана</a:t>
            </a:r>
          </a:p>
        </p:txBody>
      </p:sp>
      <p:sp>
        <p:nvSpPr>
          <p:cNvPr id="10248" name="TextBox 5"/>
          <p:cNvSpPr txBox="1">
            <a:spLocks noChangeArrowheads="1"/>
          </p:cNvSpPr>
          <p:nvPr/>
        </p:nvSpPr>
        <p:spPr bwMode="auto">
          <a:xfrm>
            <a:off x="4468019" y="6043432"/>
            <a:ext cx="33337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Заседания базовых школ и детских садов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4042398" y="54989"/>
            <a:ext cx="41849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Гуманная педагогика</a:t>
            </a:r>
          </a:p>
        </p:txBody>
      </p:sp>
      <p:pic>
        <p:nvPicPr>
          <p:cNvPr id="10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06023" y="5481609"/>
            <a:ext cx="1547812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036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ctrTitle"/>
          </p:nvPr>
        </p:nvSpPr>
        <p:spPr>
          <a:xfrm>
            <a:off x="2209800" y="0"/>
            <a:ext cx="7772400" cy="2205038"/>
          </a:xfrm>
        </p:spPr>
        <p:txBody>
          <a:bodyPr/>
          <a:lstStyle/>
          <a:p>
            <a:pPr algn="l"/>
            <a:r>
              <a:rPr lang="ru-RU" altLang="ru-RU" sz="4400">
                <a:solidFill>
                  <a:srgbClr val="002060"/>
                </a:solidFill>
              </a:rPr>
              <a:t/>
            </a:r>
            <a:br>
              <a:rPr lang="ru-RU" altLang="ru-RU" sz="4400">
                <a:solidFill>
                  <a:srgbClr val="002060"/>
                </a:solidFill>
              </a:rPr>
            </a:br>
            <a:endParaRPr lang="ru-RU" altLang="ru-RU" sz="440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126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4851" y="260350"/>
            <a:ext cx="8683625" cy="5545138"/>
          </a:xfrm>
        </p:spPr>
        <p:txBody>
          <a:bodyPr/>
          <a:lstStyle/>
          <a:p>
            <a:r>
              <a:rPr lang="ru-RU" altLang="ru-RU" sz="2800">
                <a:solidFill>
                  <a:srgbClr val="1F497D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</a:p>
        </p:txBody>
      </p:sp>
      <p:sp>
        <p:nvSpPr>
          <p:cNvPr id="11268" name="TextBox 6"/>
          <p:cNvSpPr txBox="1">
            <a:spLocks noChangeArrowheads="1"/>
          </p:cNvSpPr>
          <p:nvPr/>
        </p:nvSpPr>
        <p:spPr bwMode="auto">
          <a:xfrm>
            <a:off x="5159375" y="1341439"/>
            <a:ext cx="2174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7287" tIns="53643" rIns="107287" bIns="53643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endParaRPr lang="ru-RU" altLang="ru-RU"/>
          </a:p>
        </p:txBody>
      </p:sp>
      <p:pic>
        <p:nvPicPr>
          <p:cNvPr id="9" name="Рисунок 8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4410" y="5908572"/>
            <a:ext cx="792162" cy="81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270" name="TextBox 3"/>
          <p:cNvSpPr txBox="1">
            <a:spLocks noChangeArrowheads="1"/>
          </p:cNvSpPr>
          <p:nvPr/>
        </p:nvSpPr>
        <p:spPr bwMode="auto">
          <a:xfrm>
            <a:off x="1533526" y="98426"/>
            <a:ext cx="9134475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Авторский семинар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 президента Международного Центра Гуманной Педагогики,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 Рыцаря гуманной педагогики</a:t>
            </a:r>
          </a:p>
          <a:p>
            <a:pPr algn="ctr"/>
            <a:r>
              <a:rPr lang="ru-RU" alt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Пааты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 Шалвовича </a:t>
            </a:r>
            <a:r>
              <a:rPr lang="ru-RU" alt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Calibri" charset="0"/>
                <a:cs typeface="Times New Roman" charset="0"/>
              </a:rPr>
              <a:t>Амонашвили</a:t>
            </a:r>
            <a:endParaRPr lang="ru-RU" altLang="ru-RU" sz="2000" b="1" dirty="0">
              <a:solidFill>
                <a:schemeClr val="accent5">
                  <a:lumMod val="50000"/>
                </a:schemeClr>
              </a:solidFill>
              <a:ea typeface="Calibri" charset="0"/>
              <a:cs typeface="Times New Roman" charset="0"/>
            </a:endParaRPr>
          </a:p>
          <a:p>
            <a:pPr algn="ctr"/>
            <a:endParaRPr lang="ru-RU" altLang="ru-RU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11271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9752" y="1533525"/>
            <a:ext cx="3283347" cy="2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4763" y="1533525"/>
            <a:ext cx="3384613" cy="2538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9066" y="4072418"/>
            <a:ext cx="2867025" cy="215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66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>
          <a:xfrm>
            <a:off x="2209800" y="0"/>
            <a:ext cx="7772400" cy="2205038"/>
          </a:xfrm>
        </p:spPr>
        <p:txBody>
          <a:bodyPr/>
          <a:lstStyle/>
          <a:p>
            <a:pPr algn="l"/>
            <a:r>
              <a:rPr lang="ru-RU" altLang="ru-RU" sz="4400">
                <a:solidFill>
                  <a:srgbClr val="002060"/>
                </a:solidFill>
              </a:rPr>
              <a:t/>
            </a:r>
            <a:br>
              <a:rPr lang="ru-RU" altLang="ru-RU" sz="4400">
                <a:solidFill>
                  <a:srgbClr val="002060"/>
                </a:solidFill>
              </a:rPr>
            </a:br>
            <a:endParaRPr lang="ru-RU" altLang="ru-RU" sz="440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4851" y="260350"/>
            <a:ext cx="8683625" cy="5545138"/>
          </a:xfrm>
        </p:spPr>
        <p:txBody>
          <a:bodyPr/>
          <a:lstStyle/>
          <a:p>
            <a:r>
              <a:rPr lang="ru-RU" altLang="ru-RU" sz="2800">
                <a:solidFill>
                  <a:srgbClr val="1F497D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</a:p>
        </p:txBody>
      </p:sp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5159375" y="1341439"/>
            <a:ext cx="2174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7287" tIns="53643" rIns="107287" bIns="53643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endParaRPr lang="ru-RU" altLang="ru-RU"/>
          </a:p>
        </p:txBody>
      </p:sp>
      <p:pic>
        <p:nvPicPr>
          <p:cNvPr id="9" name="Рисунок 8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4589" y="5925663"/>
            <a:ext cx="792162" cy="81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4087" y="1102519"/>
            <a:ext cx="3082925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9425" y="1049338"/>
            <a:ext cx="3152775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2028" y="3743326"/>
            <a:ext cx="344704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4988" y="3743326"/>
            <a:ext cx="309721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2" name="TextBox 10"/>
          <p:cNvSpPr txBox="1">
            <a:spLocks noChangeArrowheads="1"/>
          </p:cNvSpPr>
          <p:nvPr/>
        </p:nvSpPr>
        <p:spPr bwMode="auto">
          <a:xfrm>
            <a:off x="3543301" y="200026"/>
            <a:ext cx="5292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en-US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IV 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Республиканские педагогические чтения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«Воля есть самая драгоценная победа»</a:t>
            </a:r>
          </a:p>
        </p:txBody>
      </p:sp>
    </p:spTree>
    <p:extLst>
      <p:ext uri="{BB962C8B-B14F-4D97-AF65-F5344CB8AC3E}">
        <p14:creationId xmlns:p14="http://schemas.microsoft.com/office/powerpoint/2010/main" val="160589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09951" y="5672078"/>
            <a:ext cx="1384300" cy="14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3542" y="1163638"/>
            <a:ext cx="3449637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153" y="3708655"/>
            <a:ext cx="4489450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219" y="1163638"/>
            <a:ext cx="3579813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Прямоугольник 7"/>
          <p:cNvSpPr>
            <a:spLocks noChangeArrowheads="1"/>
          </p:cNvSpPr>
          <p:nvPr/>
        </p:nvSpPr>
        <p:spPr bwMode="auto">
          <a:xfrm>
            <a:off x="2070100" y="112714"/>
            <a:ext cx="82565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Авторский семинар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Алексея </a:t>
            </a:r>
            <a:r>
              <a:rPr lang="ru-RU" altLang="ru-RU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Бабаянц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  <a:p>
            <a:pPr algn="ctr"/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для 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детей, родителей и педагогов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«Искусство воспитания»</a:t>
            </a:r>
          </a:p>
        </p:txBody>
      </p:sp>
    </p:spTree>
    <p:extLst>
      <p:ext uri="{BB962C8B-B14F-4D97-AF65-F5344CB8AC3E}">
        <p14:creationId xmlns:p14="http://schemas.microsoft.com/office/powerpoint/2010/main" val="178936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4238625" y="180975"/>
            <a:ext cx="429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tt-RU" altLang="ru-RU" sz="2000" b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Грантовая поддер</a:t>
            </a:r>
            <a:r>
              <a:rPr lang="ru-RU" altLang="ru-RU" sz="2000" b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ж</a:t>
            </a:r>
            <a:r>
              <a:rPr lang="tt-RU" altLang="ru-RU" sz="2000" b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ка педагогов РТ</a:t>
            </a:r>
            <a:endParaRPr lang="ru-RU" altLang="ru-RU" sz="2000" b="1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16387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50" y="1466850"/>
            <a:ext cx="2514600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75" y="1455739"/>
            <a:ext cx="2514600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2339" y="1455738"/>
            <a:ext cx="2522537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Box 8"/>
          <p:cNvSpPr txBox="1">
            <a:spLocks noChangeArrowheads="1"/>
          </p:cNvSpPr>
          <p:nvPr/>
        </p:nvSpPr>
        <p:spPr bwMode="auto">
          <a:xfrm>
            <a:off x="5272089" y="833439"/>
            <a:ext cx="2225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Обладатели грантов </a:t>
            </a:r>
          </a:p>
        </p:txBody>
      </p:sp>
      <p:sp>
        <p:nvSpPr>
          <p:cNvPr id="16391" name="TextBox 9"/>
          <p:cNvSpPr txBox="1">
            <a:spLocks noChangeArrowheads="1"/>
          </p:cNvSpPr>
          <p:nvPr/>
        </p:nvSpPr>
        <p:spPr bwMode="auto">
          <a:xfrm>
            <a:off x="1858964" y="5019676"/>
            <a:ext cx="2517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«Учитель-эксперт»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Курбангалина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Татьяна Владимировна</a:t>
            </a:r>
          </a:p>
        </p:txBody>
      </p:sp>
      <p:sp>
        <p:nvSpPr>
          <p:cNvPr id="16392" name="TextBox 10"/>
          <p:cNvSpPr txBox="1">
            <a:spLocks noChangeArrowheads="1"/>
          </p:cNvSpPr>
          <p:nvPr/>
        </p:nvSpPr>
        <p:spPr bwMode="auto">
          <a:xfrm>
            <a:off x="4811714" y="5019676"/>
            <a:ext cx="2149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«Старший учитель»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Асанова 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Лариса Викторовна</a:t>
            </a:r>
          </a:p>
        </p:txBody>
      </p:sp>
      <p:sp>
        <p:nvSpPr>
          <p:cNvPr id="16393" name="TextBox 11"/>
          <p:cNvSpPr txBox="1">
            <a:spLocks noChangeArrowheads="1"/>
          </p:cNvSpPr>
          <p:nvPr/>
        </p:nvSpPr>
        <p:spPr bwMode="auto">
          <a:xfrm>
            <a:off x="7397750" y="5019676"/>
            <a:ext cx="31496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«Лучший педагог 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дополнительного 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образования»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Мухарлямова Миляуша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Ильдусовна</a:t>
            </a:r>
          </a:p>
        </p:txBody>
      </p:sp>
      <p:pic>
        <p:nvPicPr>
          <p:cNvPr id="10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6381" y="5490154"/>
            <a:ext cx="1547812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639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2140" y="1338382"/>
            <a:ext cx="2514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6613" y="1309807"/>
            <a:ext cx="2535237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3174051" y="287709"/>
            <a:ext cx="51071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Обладатели гранта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Наш новый учитель»</a:t>
            </a: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1378440" y="4800720"/>
            <a:ext cx="330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Григорьева Ульяна Николаевна</a:t>
            </a:r>
          </a:p>
          <a:p>
            <a:pPr algn="ctr"/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учитель технологии</a:t>
            </a:r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6882606" y="4800721"/>
            <a:ext cx="3143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dirty="0" err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Шаяхов</a:t>
            </a:r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Рустам </a:t>
            </a:r>
            <a:r>
              <a:rPr lang="ru-RU" altLang="ru-RU" dirty="0" err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Ринатович</a:t>
            </a:r>
            <a:endParaRPr lang="ru-RU" altLang="ru-RU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учитель физической культуры</a:t>
            </a:r>
          </a:p>
        </p:txBody>
      </p:sp>
      <p:pic>
        <p:nvPicPr>
          <p:cNvPr id="7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97476" y="5541429"/>
            <a:ext cx="1547812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31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ctrTitle"/>
          </p:nvPr>
        </p:nvSpPr>
        <p:spPr>
          <a:xfrm>
            <a:off x="2209800" y="0"/>
            <a:ext cx="7772400" cy="2205038"/>
          </a:xfrm>
        </p:spPr>
        <p:txBody>
          <a:bodyPr/>
          <a:lstStyle/>
          <a:p>
            <a:pPr algn="l"/>
            <a:r>
              <a:rPr lang="ru-RU" altLang="ru-RU" sz="440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altLang="ru-RU" sz="4400">
                <a:solidFill>
                  <a:schemeClr val="accent5">
                    <a:lumMod val="50000"/>
                  </a:schemeClr>
                </a:solidFill>
              </a:rPr>
            </a:br>
            <a:endParaRPr lang="ru-RU" altLang="ru-RU" sz="440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536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4851" y="419100"/>
            <a:ext cx="8683625" cy="5386388"/>
          </a:xfrm>
        </p:spPr>
        <p:txBody>
          <a:bodyPr/>
          <a:lstStyle/>
          <a:p>
            <a:r>
              <a:rPr lang="ru-RU" altLang="ru-RU" sz="28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</a:p>
        </p:txBody>
      </p:sp>
      <p:sp>
        <p:nvSpPr>
          <p:cNvPr id="15364" name="TextBox 6"/>
          <p:cNvSpPr txBox="1">
            <a:spLocks noChangeArrowheads="1"/>
          </p:cNvSpPr>
          <p:nvPr/>
        </p:nvSpPr>
        <p:spPr bwMode="auto">
          <a:xfrm>
            <a:off x="5159375" y="1341439"/>
            <a:ext cx="2174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7287" tIns="53643" rIns="107287" bIns="53643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endParaRPr lang="ru-RU" altLang="ru-RU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0435" y="5904016"/>
            <a:ext cx="790575" cy="81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6" name="TextBox 3"/>
          <p:cNvSpPr txBox="1">
            <a:spLocks noChangeArrowheads="1"/>
          </p:cNvSpPr>
          <p:nvPr/>
        </p:nvSpPr>
        <p:spPr bwMode="auto">
          <a:xfrm>
            <a:off x="1468438" y="98426"/>
            <a:ext cx="9144001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Участники конкурса профессионального мастерства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«Учитель года - 2020»</a:t>
            </a:r>
          </a:p>
        </p:txBody>
      </p:sp>
      <p:sp>
        <p:nvSpPr>
          <p:cNvPr id="15367" name="TextBox 5"/>
          <p:cNvSpPr txBox="1">
            <a:spLocks noChangeArrowheads="1"/>
          </p:cNvSpPr>
          <p:nvPr/>
        </p:nvSpPr>
        <p:spPr bwMode="auto">
          <a:xfrm>
            <a:off x="5159375" y="1766889"/>
            <a:ext cx="296703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Нуриева Анна Сергеевна,</a:t>
            </a:r>
          </a:p>
          <a:p>
            <a:pPr algn="ctr"/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учитель начальных классов</a:t>
            </a:r>
          </a:p>
          <a:p>
            <a:pPr algn="ctr"/>
            <a:r>
              <a:rPr lang="en-US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II </a:t>
            </a:r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место</a:t>
            </a:r>
          </a:p>
        </p:txBody>
      </p:sp>
      <p:sp>
        <p:nvSpPr>
          <p:cNvPr id="15368" name="TextBox 13"/>
          <p:cNvSpPr txBox="1">
            <a:spLocks noChangeArrowheads="1"/>
          </p:cNvSpPr>
          <p:nvPr/>
        </p:nvSpPr>
        <p:spPr bwMode="auto">
          <a:xfrm>
            <a:off x="1836739" y="5054600"/>
            <a:ext cx="32019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Шишина Анастасия Петровна,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педагог-психолог</a:t>
            </a:r>
          </a:p>
          <a:p>
            <a:pPr algn="ctr"/>
            <a:r>
              <a:rPr lang="en-US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II </a:t>
            </a:r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место</a:t>
            </a:r>
          </a:p>
        </p:txBody>
      </p:sp>
      <p:sp>
        <p:nvSpPr>
          <p:cNvPr id="15369" name="TextBox 14"/>
          <p:cNvSpPr txBox="1">
            <a:spLocks noChangeArrowheads="1"/>
          </p:cNvSpPr>
          <p:nvPr/>
        </p:nvSpPr>
        <p:spPr bwMode="auto">
          <a:xfrm>
            <a:off x="7153275" y="4897439"/>
            <a:ext cx="30495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Султанова Илиза Алмазовна,</a:t>
            </a:r>
          </a:p>
          <a:p>
            <a:pPr algn="ctr"/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педагог-психолог</a:t>
            </a:r>
          </a:p>
          <a:p>
            <a:pPr algn="ctr"/>
            <a:r>
              <a:rPr lang="en-US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III </a:t>
            </a:r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место</a:t>
            </a:r>
          </a:p>
        </p:txBody>
      </p:sp>
      <p:pic>
        <p:nvPicPr>
          <p:cNvPr id="15370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5101" y="896938"/>
            <a:ext cx="2105025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5250" y="3729038"/>
            <a:ext cx="1930400" cy="283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23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7"/>
          <a:stretch>
            <a:fillRect/>
          </a:stretch>
        </p:blipFill>
        <p:spPr bwMode="auto">
          <a:xfrm>
            <a:off x="700880" y="790575"/>
            <a:ext cx="244157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1716089" y="125413"/>
            <a:ext cx="8683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sz="2000" b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Участие педагогов в семинарах, форумах, мастер-классах, конференциях</a:t>
            </a:r>
          </a:p>
        </p:txBody>
      </p:sp>
      <p:pic>
        <p:nvPicPr>
          <p:cNvPr id="1843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567" y="758826"/>
            <a:ext cx="2362200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4525380" y="2543252"/>
            <a:ext cx="21125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6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Онлайн форум</a:t>
            </a:r>
          </a:p>
          <a:p>
            <a:pPr algn="ctr"/>
            <a:r>
              <a:rPr lang="ru-RU" altLang="ru-RU" sz="16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«Педагоги России</a:t>
            </a:r>
            <a:r>
              <a:rPr lang="ru-RU" alt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»</a:t>
            </a:r>
            <a:endParaRPr lang="ru-RU" altLang="ru-RU" sz="1600" b="1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1843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344" y="3215481"/>
            <a:ext cx="227647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Box 8"/>
          <p:cNvSpPr txBox="1">
            <a:spLocks noChangeArrowheads="1"/>
          </p:cNvSpPr>
          <p:nvPr/>
        </p:nvSpPr>
        <p:spPr bwMode="auto">
          <a:xfrm>
            <a:off x="500856" y="5133442"/>
            <a:ext cx="271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6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Жюри научно-практической </a:t>
            </a:r>
          </a:p>
          <a:p>
            <a:pPr algn="ctr"/>
            <a:r>
              <a:rPr lang="ru-RU" altLang="ru-RU" sz="16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конференции</a:t>
            </a:r>
          </a:p>
        </p:txBody>
      </p:sp>
      <p:pic>
        <p:nvPicPr>
          <p:cNvPr id="1844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9502" y="3288175"/>
            <a:ext cx="2306638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Box 11"/>
          <p:cNvSpPr txBox="1">
            <a:spLocks noChangeArrowheads="1"/>
          </p:cNvSpPr>
          <p:nvPr/>
        </p:nvSpPr>
        <p:spPr bwMode="auto">
          <a:xfrm>
            <a:off x="474662" y="2334419"/>
            <a:ext cx="28940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sz="160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Семинар  по подготовке к ОГЭ</a:t>
            </a:r>
          </a:p>
        </p:txBody>
      </p:sp>
      <p:sp>
        <p:nvSpPr>
          <p:cNvPr id="18442" name="TextBox 12"/>
          <p:cNvSpPr txBox="1">
            <a:spLocks noChangeArrowheads="1"/>
          </p:cNvSpPr>
          <p:nvPr/>
        </p:nvSpPr>
        <p:spPr bwMode="auto">
          <a:xfrm>
            <a:off x="4579811" y="5021192"/>
            <a:ext cx="20860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6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Мастер-класс </a:t>
            </a:r>
            <a:endParaRPr lang="ru-RU" altLang="ru-RU" sz="1600" b="1" dirty="0" smtClean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r>
              <a:rPr lang="ru-RU" alt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по </a:t>
            </a:r>
            <a:r>
              <a:rPr lang="ru-RU" altLang="ru-RU" sz="16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онлайн </a:t>
            </a:r>
            <a:r>
              <a:rPr lang="ru-RU" alt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обучению</a:t>
            </a:r>
            <a:endParaRPr lang="ru-RU" altLang="ru-RU" sz="1600" b="1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18443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4838" y="758826"/>
            <a:ext cx="2287588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4" name="TextBox 14"/>
          <p:cNvSpPr txBox="1">
            <a:spLocks noChangeArrowheads="1"/>
          </p:cNvSpPr>
          <p:nvPr/>
        </p:nvSpPr>
        <p:spPr bwMode="auto">
          <a:xfrm>
            <a:off x="8129557" y="2469926"/>
            <a:ext cx="26781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60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Республиканский форум</a:t>
            </a:r>
          </a:p>
          <a:p>
            <a:pPr algn="ctr"/>
            <a:r>
              <a:rPr lang="ru-RU" altLang="ru-RU" sz="16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«Инновации в образовании»</a:t>
            </a:r>
          </a:p>
        </p:txBody>
      </p:sp>
      <p:pic>
        <p:nvPicPr>
          <p:cNvPr id="18445" name="Рисунок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55"/>
          <a:stretch>
            <a:fillRect/>
          </a:stretch>
        </p:blipFill>
        <p:spPr bwMode="auto">
          <a:xfrm>
            <a:off x="8559771" y="3224371"/>
            <a:ext cx="1817687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6" name="TextBox 16"/>
          <p:cNvSpPr txBox="1">
            <a:spLocks noChangeArrowheads="1"/>
          </p:cNvSpPr>
          <p:nvPr/>
        </p:nvSpPr>
        <p:spPr bwMode="auto">
          <a:xfrm>
            <a:off x="8306563" y="5126753"/>
            <a:ext cx="2324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6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Встречи с наставниками</a:t>
            </a:r>
          </a:p>
          <a:p>
            <a:pPr algn="ctr"/>
            <a:r>
              <a:rPr lang="ru-RU" altLang="ru-RU" sz="1600" dirty="0" err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Петерсон</a:t>
            </a:r>
            <a:r>
              <a:rPr lang="ru-RU" altLang="ru-RU" sz="16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Л.Г.</a:t>
            </a:r>
          </a:p>
        </p:txBody>
      </p:sp>
      <p:pic>
        <p:nvPicPr>
          <p:cNvPr id="15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6381" y="5490154"/>
            <a:ext cx="1547812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32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4195763" y="142875"/>
            <a:ext cx="4178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Экспериментальная деятельность</a:t>
            </a:r>
          </a:p>
        </p:txBody>
      </p:sp>
      <p:pic>
        <p:nvPicPr>
          <p:cNvPr id="20483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5776" y="628651"/>
            <a:ext cx="3810345" cy="48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4775" y="5546488"/>
            <a:ext cx="7967662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6381" y="5490154"/>
            <a:ext cx="1547812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25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ctrTitle"/>
          </p:nvPr>
        </p:nvSpPr>
        <p:spPr>
          <a:xfrm>
            <a:off x="2209800" y="0"/>
            <a:ext cx="7772400" cy="2205038"/>
          </a:xfrm>
        </p:spPr>
        <p:txBody>
          <a:bodyPr/>
          <a:lstStyle/>
          <a:p>
            <a:pPr algn="l"/>
            <a:r>
              <a:rPr lang="ru-RU" altLang="ru-RU" sz="4400">
                <a:solidFill>
                  <a:srgbClr val="002060"/>
                </a:solidFill>
              </a:rPr>
              <a:t/>
            </a:r>
            <a:br>
              <a:rPr lang="ru-RU" altLang="ru-RU" sz="4400">
                <a:solidFill>
                  <a:srgbClr val="002060"/>
                </a:solidFill>
              </a:rPr>
            </a:br>
            <a:endParaRPr lang="ru-RU" altLang="ru-RU" sz="440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150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4851" y="260351"/>
            <a:ext cx="8683625" cy="714375"/>
          </a:xfrm>
        </p:spPr>
        <p:txBody>
          <a:bodyPr/>
          <a:lstStyle/>
          <a:p>
            <a:r>
              <a:rPr lang="ru-RU" altLang="ru-RU" sz="2800">
                <a:solidFill>
                  <a:srgbClr val="1F497D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</a:p>
        </p:txBody>
      </p:sp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5159375" y="1341439"/>
            <a:ext cx="2174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7287" tIns="53643" rIns="107287" bIns="53643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endParaRPr lang="ru-RU" altLang="ru-RU"/>
          </a:p>
        </p:txBody>
      </p:sp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541463" y="133351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Школа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наставничества</a:t>
            </a:r>
            <a:endParaRPr lang="ru-RU" altLang="ru-RU" sz="2000" b="1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14" name="Рисунок 1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4322" y="5886688"/>
            <a:ext cx="792162" cy="817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1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6952" y="833439"/>
            <a:ext cx="2379662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2462" y="849314"/>
            <a:ext cx="23383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0806" y="3223822"/>
            <a:ext cx="2789237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Рисунок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0529" y="3214297"/>
            <a:ext cx="2801938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Рисунок 1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9869" y="849314"/>
            <a:ext cx="230187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11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4593" y="5714466"/>
            <a:ext cx="13843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3305176" y="195263"/>
            <a:ext cx="566896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tt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Встречи наставников и молодых специалистов</a:t>
            </a:r>
          </a:p>
          <a:p>
            <a:pPr algn="ctr"/>
            <a:r>
              <a:rPr lang="tt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с куратором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экспериментальной деятельности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Репиной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Ольгой Константиновной</a:t>
            </a:r>
            <a:endParaRPr lang="ru-RU" altLang="ru-RU" sz="2000" b="1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22532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0396" y="1377403"/>
            <a:ext cx="3181350" cy="202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2382" y="1371052"/>
            <a:ext cx="2703513" cy="202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 bwMode="auto">
          <a:xfrm>
            <a:off x="1492712" y="3765982"/>
            <a:ext cx="3443288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9188" y="3667824"/>
            <a:ext cx="3009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18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3318" y="5671738"/>
            <a:ext cx="13843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3741738" y="458788"/>
            <a:ext cx="5180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Участие в конференциях ФИРО </a:t>
            </a:r>
            <a:r>
              <a:rPr lang="ru-RU" alt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РАНХиГС</a:t>
            </a:r>
            <a:endParaRPr lang="ru-RU" altLang="ru-RU" sz="2000" b="1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3556" name="TextBox 6"/>
          <p:cNvSpPr txBox="1">
            <a:spLocks noChangeArrowheads="1"/>
          </p:cNvSpPr>
          <p:nvPr/>
        </p:nvSpPr>
        <p:spPr bwMode="auto">
          <a:xfrm>
            <a:off x="3236913" y="4922839"/>
            <a:ext cx="10096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sz="1600">
                <a:latin typeface="Times New Roman" charset="0"/>
                <a:ea typeface="Times New Roman" charset="0"/>
                <a:cs typeface="Times New Roman" charset="0"/>
              </a:rPr>
              <a:t>г. Москва</a:t>
            </a:r>
          </a:p>
        </p:txBody>
      </p:sp>
      <p:pic>
        <p:nvPicPr>
          <p:cNvPr id="23557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1225" y="1373188"/>
            <a:ext cx="3454400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2539" y="1373188"/>
            <a:ext cx="3457575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Box 9"/>
          <p:cNvSpPr txBox="1">
            <a:spLocks noChangeArrowheads="1"/>
          </p:cNvSpPr>
          <p:nvPr/>
        </p:nvSpPr>
        <p:spPr bwMode="auto">
          <a:xfrm>
            <a:off x="7759700" y="4878389"/>
            <a:ext cx="1377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sz="1400">
                <a:latin typeface="Times New Roman" charset="0"/>
                <a:ea typeface="Times New Roman" charset="0"/>
                <a:cs typeface="Times New Roman" charset="0"/>
              </a:rPr>
              <a:t>Онлайн формат</a:t>
            </a:r>
          </a:p>
        </p:txBody>
      </p:sp>
    </p:spTree>
    <p:extLst>
      <p:ext uri="{BB962C8B-B14F-4D97-AF65-F5344CB8AC3E}">
        <p14:creationId xmlns:p14="http://schemas.microsoft.com/office/powerpoint/2010/main" val="1782436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46364" y="5495866"/>
            <a:ext cx="15494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 bwMode="auto">
          <a:xfrm>
            <a:off x="3706814" y="1559119"/>
            <a:ext cx="4422775" cy="438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3343746" y="443567"/>
            <a:ext cx="51489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Подписание соглашения о сотрудничестве 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 </a:t>
            </a:r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ИРО РТ по программе наставничества</a:t>
            </a:r>
            <a:endParaRPr lang="ru-RU" altLang="ru-RU" sz="2000" b="1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02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5972" y="5708468"/>
            <a:ext cx="958850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59" name="Прямоугольник 6"/>
          <p:cNvSpPr>
            <a:spLocks noChangeArrowheads="1"/>
          </p:cNvSpPr>
          <p:nvPr/>
        </p:nvSpPr>
        <p:spPr bwMode="auto">
          <a:xfrm>
            <a:off x="1762125" y="209368"/>
            <a:ext cx="8796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Работа с молодыми специалистами</a:t>
            </a:r>
          </a:p>
        </p:txBody>
      </p:sp>
      <p:pic>
        <p:nvPicPr>
          <p:cNvPr id="19460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4503" y="776105"/>
            <a:ext cx="2570162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1671" y="801335"/>
            <a:ext cx="2414301" cy="1811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7957" y="3335156"/>
            <a:ext cx="2352675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4325" y="3482794"/>
            <a:ext cx="19113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Box 5"/>
          <p:cNvSpPr txBox="1">
            <a:spLocks noChangeArrowheads="1"/>
          </p:cNvSpPr>
          <p:nvPr/>
        </p:nvSpPr>
        <p:spPr bwMode="auto">
          <a:xfrm>
            <a:off x="1850120" y="2562676"/>
            <a:ext cx="1123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Тренинги</a:t>
            </a:r>
          </a:p>
        </p:txBody>
      </p:sp>
      <p:sp>
        <p:nvSpPr>
          <p:cNvPr id="19465" name="TextBox 8"/>
          <p:cNvSpPr txBox="1">
            <a:spLocks noChangeArrowheads="1"/>
          </p:cNvSpPr>
          <p:nvPr/>
        </p:nvSpPr>
        <p:spPr bwMode="auto">
          <a:xfrm>
            <a:off x="9185482" y="2627764"/>
            <a:ext cx="1835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Открытые уроки</a:t>
            </a:r>
          </a:p>
        </p:txBody>
      </p:sp>
      <p:sp>
        <p:nvSpPr>
          <p:cNvPr id="19466" name="TextBox 9"/>
          <p:cNvSpPr txBox="1">
            <a:spLocks noChangeArrowheads="1"/>
          </p:cNvSpPr>
          <p:nvPr/>
        </p:nvSpPr>
        <p:spPr bwMode="auto">
          <a:xfrm>
            <a:off x="9220958" y="5153636"/>
            <a:ext cx="1355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Наставники</a:t>
            </a:r>
          </a:p>
        </p:txBody>
      </p:sp>
      <p:sp>
        <p:nvSpPr>
          <p:cNvPr id="19467" name="TextBox 11"/>
          <p:cNvSpPr txBox="1">
            <a:spLocks noChangeArrowheads="1"/>
          </p:cNvSpPr>
          <p:nvPr/>
        </p:nvSpPr>
        <p:spPr bwMode="auto">
          <a:xfrm>
            <a:off x="5576889" y="5994218"/>
            <a:ext cx="1673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Встреча гостей</a:t>
            </a:r>
          </a:p>
        </p:txBody>
      </p:sp>
      <p:pic>
        <p:nvPicPr>
          <p:cNvPr id="19468" name="Рисунок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8178" y="3555817"/>
            <a:ext cx="2376487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TextBox 12"/>
          <p:cNvSpPr txBox="1">
            <a:spLocks noChangeArrowheads="1"/>
          </p:cNvSpPr>
          <p:nvPr/>
        </p:nvSpPr>
        <p:spPr bwMode="auto">
          <a:xfrm>
            <a:off x="1011927" y="5384618"/>
            <a:ext cx="33289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Участие в конкурсах</a:t>
            </a:r>
          </a:p>
          <a:p>
            <a:pPr algn="ctr"/>
            <a:r>
              <a:rPr lang="ru-RU" alt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профессионального мастерства</a:t>
            </a:r>
          </a:p>
        </p:txBody>
      </p:sp>
      <p:pic>
        <p:nvPicPr>
          <p:cNvPr id="19470" name="Рисунок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0814" y="776105"/>
            <a:ext cx="2363787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1" name="TextBox 14"/>
          <p:cNvSpPr txBox="1">
            <a:spLocks noChangeArrowheads="1"/>
          </p:cNvSpPr>
          <p:nvPr/>
        </p:nvSpPr>
        <p:spPr bwMode="auto">
          <a:xfrm>
            <a:off x="5446713" y="2612844"/>
            <a:ext cx="1858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ru-RU" altLang="ru-RU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Участие в гранте</a:t>
            </a:r>
          </a:p>
        </p:txBody>
      </p:sp>
    </p:spTree>
    <p:extLst>
      <p:ext uri="{BB962C8B-B14F-4D97-AF65-F5344CB8AC3E}">
        <p14:creationId xmlns:p14="http://schemas.microsoft.com/office/powerpoint/2010/main" val="19399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1138" y="5517525"/>
            <a:ext cx="15494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2284413" y="30164"/>
            <a:ext cx="753745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endParaRPr lang="ru-RU" altLang="ru-RU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Муниципальный проект по работе с молодыми специалистами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«Оранжевая перемена»</a:t>
            </a:r>
          </a:p>
        </p:txBody>
      </p:sp>
      <p:pic>
        <p:nvPicPr>
          <p:cNvPr id="25604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275" y="1125538"/>
            <a:ext cx="2081213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37"/>
          <a:stretch>
            <a:fillRect/>
          </a:stretch>
        </p:blipFill>
        <p:spPr bwMode="auto">
          <a:xfrm>
            <a:off x="4545014" y="1119188"/>
            <a:ext cx="222567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Прямоугольник 8"/>
          <p:cNvSpPr>
            <a:spLocks noChangeArrowheads="1"/>
          </p:cNvSpPr>
          <p:nvPr/>
        </p:nvSpPr>
        <p:spPr bwMode="auto">
          <a:xfrm>
            <a:off x="848185" y="2481814"/>
            <a:ext cx="216330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Старт проекта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08.10.2019</a:t>
            </a:r>
          </a:p>
        </p:txBody>
      </p:sp>
      <p:sp>
        <p:nvSpPr>
          <p:cNvPr id="25607" name="Прямоугольник 9"/>
          <p:cNvSpPr>
            <a:spLocks noChangeArrowheads="1"/>
          </p:cNvSpPr>
          <p:nvPr/>
        </p:nvSpPr>
        <p:spPr bwMode="auto">
          <a:xfrm>
            <a:off x="4250924" y="2455863"/>
            <a:ext cx="3003551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Семинар-практикум </a:t>
            </a:r>
          </a:p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«Междисциплинарные уроки»</a:t>
            </a:r>
          </a:p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23.10.2019</a:t>
            </a:r>
          </a:p>
        </p:txBody>
      </p:sp>
      <p:pic>
        <p:nvPicPr>
          <p:cNvPr id="25608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856" y="1114425"/>
            <a:ext cx="2744787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Прямоугольник 15"/>
          <p:cNvSpPr>
            <a:spLocks noChangeArrowheads="1"/>
          </p:cNvSpPr>
          <p:nvPr/>
        </p:nvSpPr>
        <p:spPr bwMode="auto">
          <a:xfrm>
            <a:off x="7993059" y="2466975"/>
            <a:ext cx="34458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Семинар-практикум </a:t>
            </a:r>
          </a:p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</a:t>
            </a:r>
            <a:r>
              <a:rPr lang="tt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Пре</a:t>
            </a:r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образование обучения для </a:t>
            </a:r>
            <a:r>
              <a:rPr lang="en-US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XXI</a:t>
            </a:r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века»</a:t>
            </a:r>
          </a:p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31.10.2019</a:t>
            </a:r>
          </a:p>
        </p:txBody>
      </p:sp>
      <p:pic>
        <p:nvPicPr>
          <p:cNvPr id="25610" name="Рисунок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275" y="3221831"/>
            <a:ext cx="201771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Прямоугольник 19"/>
          <p:cNvSpPr>
            <a:spLocks noChangeArrowheads="1"/>
          </p:cNvSpPr>
          <p:nvPr/>
        </p:nvSpPr>
        <p:spPr bwMode="auto">
          <a:xfrm>
            <a:off x="729881" y="4779229"/>
            <a:ext cx="25564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Семинар-практикум 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«Междисциплинарные уроки»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(проектирование уроков)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14.11.2019</a:t>
            </a:r>
          </a:p>
        </p:txBody>
      </p:sp>
      <p:pic>
        <p:nvPicPr>
          <p:cNvPr id="25612" name="Рисунок 2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504"/>
          <a:stretch>
            <a:fillRect/>
          </a:stretch>
        </p:blipFill>
        <p:spPr bwMode="auto">
          <a:xfrm>
            <a:off x="8309359" y="3270055"/>
            <a:ext cx="25622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3" name="Прямоугольник 21"/>
          <p:cNvSpPr>
            <a:spLocks noChangeArrowheads="1"/>
          </p:cNvSpPr>
          <p:nvPr/>
        </p:nvSpPr>
        <p:spPr bwMode="auto">
          <a:xfrm>
            <a:off x="8309359" y="4687262"/>
            <a:ext cx="2621779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Семинар-практикум 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«Междисциплинарные уроки»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(проведение уроков)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19.11.2019</a:t>
            </a:r>
          </a:p>
        </p:txBody>
      </p:sp>
      <p:pic>
        <p:nvPicPr>
          <p:cNvPr id="25614" name="Рисунок 2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8676" y="3205162"/>
            <a:ext cx="2132013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5" name="Прямоугольник 25"/>
          <p:cNvSpPr>
            <a:spLocks noChangeArrowheads="1"/>
          </p:cNvSpPr>
          <p:nvPr/>
        </p:nvSpPr>
        <p:spPr bwMode="auto">
          <a:xfrm>
            <a:off x="4325238" y="4734719"/>
            <a:ext cx="30951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Семинар-практикум</a:t>
            </a:r>
          </a:p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для молодых специалистов </a:t>
            </a:r>
            <a:r>
              <a:rPr lang="ru-RU" alt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РТ</a:t>
            </a:r>
            <a:endParaRPr lang="en-US" altLang="ru-RU" sz="1200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8</a:t>
            </a:r>
            <a:r>
              <a:rPr lang="ru-RU" alt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.11.2019</a:t>
            </a:r>
            <a:endParaRPr lang="ru-RU" altLang="ru-RU" sz="1200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76771" y="5538596"/>
            <a:ext cx="15494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2284413" y="30164"/>
            <a:ext cx="753745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endParaRPr lang="ru-RU" altLang="ru-RU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altLang="ru-RU" sz="2000" b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Муниципальный проект по работе с молодыми специалистами</a:t>
            </a:r>
          </a:p>
          <a:p>
            <a:pPr algn="ctr"/>
            <a:r>
              <a:rPr lang="ru-RU" altLang="ru-RU" sz="2000" b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«Оранжевая перемена»</a:t>
            </a:r>
          </a:p>
        </p:txBody>
      </p:sp>
      <p:pic>
        <p:nvPicPr>
          <p:cNvPr id="2662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3014" y="1106488"/>
            <a:ext cx="2097087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Прямоугольник 8"/>
          <p:cNvSpPr>
            <a:spLocks noChangeArrowheads="1"/>
          </p:cNvSpPr>
          <p:nvPr/>
        </p:nvSpPr>
        <p:spPr bwMode="auto">
          <a:xfrm>
            <a:off x="3741739" y="2728913"/>
            <a:ext cx="47196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Семинар-практикум </a:t>
            </a:r>
          </a:p>
          <a:p>
            <a:pPr algn="ctr"/>
            <a:r>
              <a:rPr lang="ru-RU" alt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«Наш </a:t>
            </a:r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новый учитель»</a:t>
            </a:r>
          </a:p>
          <a:p>
            <a:pPr algn="ctr"/>
            <a:r>
              <a:rPr lang="ru-RU" alt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13.02.2020</a:t>
            </a:r>
            <a:endParaRPr lang="ru-RU" altLang="ru-RU" sz="1200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26630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6746" y="3805892"/>
            <a:ext cx="36417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Прямоугольник 11"/>
          <p:cNvSpPr>
            <a:spLocks noChangeArrowheads="1"/>
          </p:cNvSpPr>
          <p:nvPr/>
        </p:nvSpPr>
        <p:spPr bwMode="auto">
          <a:xfrm>
            <a:off x="2371977" y="5786661"/>
            <a:ext cx="2971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Встреча со </a:t>
            </a:r>
            <a:r>
              <a:rPr lang="ru-RU" alt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студентами </a:t>
            </a:r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из Франции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11.03.2020</a:t>
            </a:r>
          </a:p>
        </p:txBody>
      </p:sp>
      <p:pic>
        <p:nvPicPr>
          <p:cNvPr id="26633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1088" y="3863042"/>
            <a:ext cx="239077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Прямоугольник 14"/>
          <p:cNvSpPr>
            <a:spLocks noChangeArrowheads="1"/>
          </p:cNvSpPr>
          <p:nvPr/>
        </p:nvSpPr>
        <p:spPr bwMode="auto">
          <a:xfrm>
            <a:off x="7431088" y="5786661"/>
            <a:ext cx="2287039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Заседание актива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11.03.2020</a:t>
            </a:r>
          </a:p>
        </p:txBody>
      </p:sp>
      <p:pic>
        <p:nvPicPr>
          <p:cNvPr id="26635" name="Рисунок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6032" y="1076325"/>
            <a:ext cx="2036762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Прямоугольник 21"/>
          <p:cNvSpPr>
            <a:spLocks noChangeArrowheads="1"/>
          </p:cNvSpPr>
          <p:nvPr/>
        </p:nvSpPr>
        <p:spPr bwMode="auto">
          <a:xfrm>
            <a:off x="814387" y="2695434"/>
            <a:ext cx="2940051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Семинар-практикум 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«Итоги первого полугодия»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(анкетирование)</a:t>
            </a:r>
          </a:p>
          <a:p>
            <a:pPr algn="ctr" defTabSz="914400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16.01.2020</a:t>
            </a:r>
          </a:p>
        </p:txBody>
      </p:sp>
      <p:pic>
        <p:nvPicPr>
          <p:cNvPr id="26638" name="Рисунок 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0321" y="1064788"/>
            <a:ext cx="2076450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9" name="TextBox 24"/>
          <p:cNvSpPr txBox="1">
            <a:spLocks noChangeArrowheads="1"/>
          </p:cNvSpPr>
          <p:nvPr/>
        </p:nvSpPr>
        <p:spPr bwMode="auto">
          <a:xfrm>
            <a:off x="9080955" y="2675538"/>
            <a:ext cx="1851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Заседания руководителей</a:t>
            </a:r>
          </a:p>
          <a:p>
            <a:pPr algn="ctr"/>
            <a:r>
              <a:rPr lang="ru-RU" altLang="ru-RU" sz="1200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базовых школ</a:t>
            </a:r>
          </a:p>
        </p:txBody>
      </p:sp>
    </p:spTree>
    <p:extLst>
      <p:ext uri="{BB962C8B-B14F-4D97-AF65-F5344CB8AC3E}">
        <p14:creationId xmlns:p14="http://schemas.microsoft.com/office/powerpoint/2010/main" val="139523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3658" y="5706454"/>
            <a:ext cx="1274506" cy="130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1187199" y="90860"/>
            <a:ext cx="89400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Дистанционное обучение</a:t>
            </a:r>
            <a:endParaRPr lang="ru-RU" altLang="ru-RU" sz="2800" b="1" dirty="0">
              <a:solidFill>
                <a:schemeClr val="accent5">
                  <a:lumMod val="50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989" y="734939"/>
            <a:ext cx="3764247" cy="24526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500" y="4324171"/>
            <a:ext cx="3984186" cy="22262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6707" y="1073647"/>
            <a:ext cx="2521009" cy="42278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2553" y="734939"/>
            <a:ext cx="2546080" cy="33947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989" y="3570050"/>
            <a:ext cx="3705969" cy="277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2227264" y="76200"/>
            <a:ext cx="78708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Приём студентов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филиала Высшей школы подготовки учителей </a:t>
            </a:r>
          </a:p>
          <a:p>
            <a:pPr algn="ctr"/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при Университете Реймс-Шампань-Арденн в г. </a:t>
            </a:r>
            <a:r>
              <a:rPr lang="ru-RU" alt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Шомон</a:t>
            </a: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(Франция)</a:t>
            </a:r>
          </a:p>
        </p:txBody>
      </p:sp>
      <p:pic>
        <p:nvPicPr>
          <p:cNvPr id="2867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9139" y="1485901"/>
            <a:ext cx="2562225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7976" y="1485901"/>
            <a:ext cx="2563813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0351" y="3779839"/>
            <a:ext cx="1819275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9139" y="3878264"/>
            <a:ext cx="2782887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2201" y="1433513"/>
            <a:ext cx="2676525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6376" y="4075114"/>
            <a:ext cx="2519363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6381" y="5490154"/>
            <a:ext cx="1547812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797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1708" y="197466"/>
            <a:ext cx="5828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Работа  профсоюзной организации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93446"/>
              </p:ext>
            </p:extLst>
          </p:nvPr>
        </p:nvGraphicFramePr>
        <p:xfrm>
          <a:off x="1524000" y="691690"/>
          <a:ext cx="9144000" cy="6096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12335965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 состав профсоюзной организации МБОУ «СОШ №36» входит 101 человек (100% от общего количества коллектива).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7126032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4129" y="1369324"/>
            <a:ext cx="4943738" cy="2053591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9347" y="3781828"/>
            <a:ext cx="2540784" cy="2061146"/>
          </a:xfrm>
          <a:prstGeom prst="rect">
            <a:avLst/>
          </a:prstGeom>
        </p:spPr>
      </p:pic>
      <p:pic>
        <p:nvPicPr>
          <p:cNvPr id="10" name="Объект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7091" y="3781829"/>
            <a:ext cx="2334076" cy="2051445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135" y="3493604"/>
            <a:ext cx="3962952" cy="2483785"/>
          </a:xfrm>
          <a:prstGeom prst="rect">
            <a:avLst/>
          </a:prstGeom>
        </p:spPr>
      </p:pic>
      <p:pic>
        <p:nvPicPr>
          <p:cNvPr id="11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1755" y="5909022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546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3398" y="504812"/>
            <a:ext cx="5665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Работа  ветеранской организации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68484"/>
              </p:ext>
            </p:extLst>
          </p:nvPr>
        </p:nvGraphicFramePr>
        <p:xfrm>
          <a:off x="1524000" y="691690"/>
          <a:ext cx="9144000" cy="3048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12335965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7126032"/>
                  </a:ext>
                </a:extLst>
              </a:tr>
            </a:tbl>
          </a:graphicData>
        </a:graphic>
      </p:graphicFrame>
      <p:pic>
        <p:nvPicPr>
          <p:cNvPr id="3" name="Изображение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1292" y="1702695"/>
            <a:ext cx="4004211" cy="3177945"/>
          </a:xfrm>
          <a:prstGeom prst="rect">
            <a:avLst/>
          </a:prstGeom>
        </p:spPr>
      </p:pic>
      <p:pic>
        <p:nvPicPr>
          <p:cNvPr id="12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0550" y="2094824"/>
            <a:ext cx="4640158" cy="2393685"/>
          </a:xfrm>
          <a:prstGeom prst="rect">
            <a:avLst/>
          </a:prstGeom>
        </p:spPr>
      </p:pic>
      <p:pic>
        <p:nvPicPr>
          <p:cNvPr id="9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5938" y="5918196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691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4179" y="1934361"/>
            <a:ext cx="9144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«Образование в формате 360</a:t>
            </a:r>
            <a:r>
              <a:rPr lang="ru-RU" sz="4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45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  <a:p>
            <a:pPr algn="ctr"/>
            <a:r>
              <a:rPr lang="ru-RU" sz="4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Работа с детьми</a:t>
            </a:r>
            <a:endParaRPr lang="ru-RU" sz="4500" b="1" dirty="0">
              <a:solidFill>
                <a:srgbClr val="00206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7571" y="5909650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4462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9278" y="252163"/>
            <a:ext cx="888152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tt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Комплектование и сохранность контингента обучающихся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853443"/>
              </p:ext>
            </p:extLst>
          </p:nvPr>
        </p:nvGraphicFramePr>
        <p:xfrm>
          <a:off x="629137" y="676895"/>
          <a:ext cx="10924777" cy="553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0643"/>
                <a:gridCol w="1187019"/>
                <a:gridCol w="1271056"/>
                <a:gridCol w="1218533"/>
                <a:gridCol w="1123992"/>
                <a:gridCol w="1197523"/>
                <a:gridCol w="1166011"/>
              </a:tblGrid>
              <a:tr h="369060">
                <a:tc rowSpan="2">
                  <a:txBody>
                    <a:bodyPr/>
                    <a:lstStyle/>
                    <a:p>
                      <a:pPr algn="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  <a:p>
                      <a:pPr algn="l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Параллель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2020-2021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060">
                <a:tc vMerge="1">
                  <a:txBody>
                    <a:bodyPr/>
                    <a:lstStyle/>
                    <a:p>
                      <a:pPr algn="l"/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классы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1-4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642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классы 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5-9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519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06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1121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1118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1312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50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463" y="164090"/>
            <a:ext cx="11929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Успеваемость по итогам 2018-2019 и 2019-2020 учебного года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258355"/>
              </p:ext>
            </p:extLst>
          </p:nvPr>
        </p:nvGraphicFramePr>
        <p:xfrm>
          <a:off x="424310" y="724309"/>
          <a:ext cx="11317611" cy="42692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17818"/>
                <a:gridCol w="1335890"/>
                <a:gridCol w="1205488"/>
                <a:gridCol w="943920"/>
                <a:gridCol w="978038"/>
                <a:gridCol w="978037"/>
                <a:gridCol w="966664"/>
                <a:gridCol w="1023528"/>
                <a:gridCol w="955292"/>
                <a:gridCol w="995987"/>
                <a:gridCol w="1016949"/>
              </a:tblGrid>
              <a:tr h="2485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 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Отличники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Ударники 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Троечники </a:t>
                      </a:r>
                      <a:endParaRPr lang="ru-RU" sz="1200" b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Неуспевающие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8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2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719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642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800" b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800" b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15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5-9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9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1-8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1121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1118</a:t>
                      </a:r>
                      <a:endParaRPr lang="ru-RU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</a:t>
                      </a:r>
                      <a:endParaRPr lang="ru-RU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</a:t>
                      </a:r>
                      <a:endParaRPr lang="ru-RU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344</a:t>
                      </a:r>
                      <a:endParaRPr lang="ru-RU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452</a:t>
                      </a:r>
                      <a:endParaRPr lang="ru-RU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422</a:t>
                      </a: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</a:t>
                      </a:r>
                      <a:endParaRPr lang="ru-RU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endParaRPr lang="ru-RU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endParaRPr lang="ru-RU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67" marR="606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854437" y="5080371"/>
            <a:ext cx="90442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2018-2019 учебный год:  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Успеваемость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97%              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Качество –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46%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2019-2020 учебный год:  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Успеваемость –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98%              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Качество –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56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7800" y="5957087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360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0650" y="262576"/>
            <a:ext cx="7802310" cy="506546"/>
          </a:xfrm>
        </p:spPr>
        <p:txBody>
          <a:bodyPr>
            <a:normAutofit fontScale="90000"/>
          </a:bodyPr>
          <a:lstStyle/>
          <a:p>
            <a:r>
              <a:rPr lang="tt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Неуспеваю</a:t>
            </a:r>
            <a:r>
              <a:rPr lang="ru-RU" sz="32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щие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 по итогам 2019-2020 года 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070939"/>
              </p:ext>
            </p:extLst>
          </p:nvPr>
        </p:nvGraphicFramePr>
        <p:xfrm>
          <a:off x="1350946" y="854580"/>
          <a:ext cx="9168926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7718"/>
                <a:gridCol w="2898564"/>
                <a:gridCol w="3312644"/>
              </a:tblGrid>
              <a:tr h="16236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Параллель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</a:t>
                      </a:r>
                      <a:r>
                        <a:rPr lang="ru-RU" sz="16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ОВЗ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с академической задолженностью</a:t>
                      </a:r>
                      <a:r>
                        <a:rPr lang="ru-RU" sz="16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классы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классы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классы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классы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классы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классы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классы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классы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классы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07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7800" y="5880175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94001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1758" y="119112"/>
            <a:ext cx="914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Работа с центром диагностики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092339"/>
              </p:ext>
            </p:extLst>
          </p:nvPr>
        </p:nvGraphicFramePr>
        <p:xfrm>
          <a:off x="660875" y="729905"/>
          <a:ext cx="1091013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342"/>
                <a:gridCol w="1444855"/>
                <a:gridCol w="1651263"/>
                <a:gridCol w="1238447"/>
                <a:gridCol w="943579"/>
                <a:gridCol w="2081016"/>
                <a:gridCol w="2076628"/>
              </a:tblGrid>
              <a:tr h="45601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Параллель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Инвалидность 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ОВЗ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речи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ЗПР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Слабовидящий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15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классы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800" b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lang="ru-RU" sz="18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15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классы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 (АООП)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15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классы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 (АООП)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классы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 (АООП)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классы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(2-АООП)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15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классы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800" b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 (АООП)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ru-RU" sz="18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(АООП)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15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классы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15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000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классы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 (АООП)</a:t>
                      </a:r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15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классы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 (АООП)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+14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+16</a:t>
                      </a:r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(16 - АООП)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(1 - АООП)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7800" y="5957087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90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58865" y="72096"/>
            <a:ext cx="8274269" cy="454189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состав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624210"/>
              </p:ext>
            </p:extLst>
          </p:nvPr>
        </p:nvGraphicFramePr>
        <p:xfrm>
          <a:off x="593619" y="526286"/>
          <a:ext cx="11037207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100">
                  <a:extLst>
                    <a:ext uri="{9D8B030D-6E8A-4147-A177-3AD203B41FA5}">
                      <a16:colId xmlns:a16="http://schemas.microsoft.com/office/drawing/2014/main" xmlns="" val="356021197"/>
                    </a:ext>
                  </a:extLst>
                </a:gridCol>
                <a:gridCol w="1464293">
                  <a:extLst>
                    <a:ext uri="{9D8B030D-6E8A-4147-A177-3AD203B41FA5}">
                      <a16:colId xmlns:a16="http://schemas.microsoft.com/office/drawing/2014/main" xmlns="" val="1984763643"/>
                    </a:ext>
                  </a:extLst>
                </a:gridCol>
                <a:gridCol w="12988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4181">
                  <a:extLst>
                    <a:ext uri="{9D8B030D-6E8A-4147-A177-3AD203B41FA5}">
                      <a16:colId xmlns:a16="http://schemas.microsoft.com/office/drawing/2014/main" xmlns="" val="2684041923"/>
                    </a:ext>
                  </a:extLst>
                </a:gridCol>
                <a:gridCol w="1562757">
                  <a:extLst>
                    <a:ext uri="{9D8B030D-6E8A-4147-A177-3AD203B41FA5}">
                      <a16:colId xmlns:a16="http://schemas.microsoft.com/office/drawing/2014/main" xmlns="" val="3098309483"/>
                    </a:ext>
                  </a:extLst>
                </a:gridCol>
                <a:gridCol w="1569848">
                  <a:extLst>
                    <a:ext uri="{9D8B030D-6E8A-4147-A177-3AD203B41FA5}">
                      <a16:colId xmlns:a16="http://schemas.microsoft.com/office/drawing/2014/main" xmlns="" val="4063525879"/>
                    </a:ext>
                  </a:extLst>
                </a:gridCol>
                <a:gridCol w="1339118">
                  <a:extLst>
                    <a:ext uri="{9D8B030D-6E8A-4147-A177-3AD203B41FA5}">
                      <a16:colId xmlns:a16="http://schemas.microsoft.com/office/drawing/2014/main" xmlns="" val="3197697941"/>
                    </a:ext>
                  </a:extLst>
                </a:gridCol>
                <a:gridCol w="967043">
                  <a:extLst>
                    <a:ext uri="{9D8B030D-6E8A-4147-A177-3AD203B41FA5}">
                      <a16:colId xmlns:a16="http://schemas.microsoft.com/office/drawing/2014/main" xmlns="" val="1040789378"/>
                    </a:ext>
                  </a:extLst>
                </a:gridCol>
              </a:tblGrid>
              <a:tr h="576359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учащихся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«Группы риска»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Дети,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воспитываются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мамой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Мало-обеспеченные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Многодетные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Инвалиды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Сироты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849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7586764"/>
                  </a:ext>
                </a:extLst>
              </a:tr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67362816"/>
                  </a:ext>
                </a:extLst>
              </a:tr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3-кл.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77326231"/>
                  </a:ext>
                </a:extLst>
              </a:tr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86225052"/>
                  </a:ext>
                </a:extLst>
              </a:tr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172795"/>
                  </a:ext>
                </a:extLst>
              </a:tr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21109441"/>
                  </a:ext>
                </a:extLst>
              </a:tr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07184351"/>
                  </a:ext>
                </a:extLst>
              </a:tr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467754"/>
                  </a:ext>
                </a:extLst>
              </a:tr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906041"/>
                  </a:ext>
                </a:extLst>
              </a:tr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1118</a:t>
                      </a:r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82624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65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0" y="287497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трудными детьми </a:t>
            </a:r>
            <a:b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правонарушений за</a:t>
            </a:r>
            <a:b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2019-2020 учебный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1671" y="2090545"/>
            <a:ext cx="10588239" cy="342149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инспектора ПДН с учениками «группы риска».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трудных подростков в кружки, секции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акции.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родителями.</a:t>
            </a:r>
          </a:p>
          <a:p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5114" y="5806473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8001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305670"/>
              </p:ext>
            </p:extLst>
          </p:nvPr>
        </p:nvGraphicFramePr>
        <p:xfrm>
          <a:off x="128185" y="826513"/>
          <a:ext cx="11588098" cy="2728538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1608251"/>
                <a:gridCol w="1695183"/>
                <a:gridCol w="2651440"/>
                <a:gridCol w="1921208"/>
                <a:gridCol w="1955980"/>
                <a:gridCol w="1756036"/>
              </a:tblGrid>
              <a:tr h="21754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</a:t>
                      </a: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lang="ru-RU" sz="2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учащихся</a:t>
                      </a:r>
                      <a:r>
                        <a:rPr lang="ru-RU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600" marR="54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Основная </a:t>
                      </a: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2019-2020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(2018-2019)</a:t>
                      </a:r>
                    </a:p>
                  </a:txBody>
                  <a:tcPr marL="54600" marR="54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Подготовительная </a:t>
                      </a: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2019-2020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(2018-2019)</a:t>
                      </a:r>
                    </a:p>
                  </a:txBody>
                  <a:tcPr marL="54600" marR="5460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Специальная  </a:t>
                      </a: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2019-2020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(2018-2019)</a:t>
                      </a:r>
                    </a:p>
                  </a:txBody>
                  <a:tcPr marL="54600" marR="5460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Инвалиды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2019-2020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(2018-2019)</a:t>
                      </a:r>
                    </a:p>
                  </a:txBody>
                  <a:tcPr marL="54600" marR="546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Надомное обучение 2019-2020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(2018-2019)</a:t>
                      </a:r>
                    </a:p>
                  </a:txBody>
                  <a:tcPr marL="54600" marR="546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</a:tr>
              <a:tr h="5530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1118 (1121)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600" marR="54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848</a:t>
                      </a:r>
                      <a:r>
                        <a:rPr lang="ru-RU" sz="24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(821)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600" marR="54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 (255)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600" marR="54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 (41)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600" marR="54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 (3)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600" marR="546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24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(1)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600" marR="546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00910" y="151951"/>
            <a:ext cx="8881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Динамика изменения по группам здоровья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5958" y="3668310"/>
            <a:ext cx="6651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Сдача норм ГТО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902742"/>
              </p:ext>
            </p:extLst>
          </p:nvPr>
        </p:nvGraphicFramePr>
        <p:xfrm>
          <a:off x="150013" y="4253085"/>
          <a:ext cx="11574818" cy="2078879"/>
        </p:xfrm>
        <a:graphic>
          <a:graphicData uri="http://schemas.openxmlformats.org/drawingml/2006/table">
            <a:tbl>
              <a:tblPr/>
              <a:tblGrid>
                <a:gridCol w="17898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082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491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153398"/>
                <a:gridCol w="19740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99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Ступень</a:t>
                      </a:r>
                      <a:endParaRPr lang="ru-RU" sz="3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05" marR="4205" marT="4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  <a:p>
                      <a:pPr algn="ctr" fontAlgn="ctr"/>
                      <a:r>
                        <a:rPr lang="ru-RU" sz="3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учащихся</a:t>
                      </a:r>
                      <a:endParaRPr lang="ru-RU" sz="3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05" marR="4205" marT="4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Допущенные </a:t>
                      </a:r>
                      <a:endParaRPr lang="ru-RU" sz="3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05" marR="4205" marT="4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20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Освобожденные </a:t>
                      </a:r>
                      <a:endParaRPr lang="ru-RU" sz="20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05" marR="4205" marT="42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сдавали</a:t>
                      </a:r>
                      <a:endParaRPr lang="ru-RU" sz="3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05" marR="4205" marT="4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66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4205" marR="4205" marT="4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1118</a:t>
                      </a:r>
                      <a:endParaRPr lang="ru-RU" sz="3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05" marR="4205" marT="4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848</a:t>
                      </a:r>
                      <a:r>
                        <a:rPr lang="ru-RU" sz="3200" b="1" i="0" u="none" strike="noStrike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(76%)</a:t>
                      </a:r>
                      <a:endParaRPr lang="ru-RU" sz="3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05" marR="4205" marT="4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 </a:t>
                      </a:r>
                    </a:p>
                    <a:p>
                      <a:pPr algn="ctr"/>
                      <a:r>
                        <a:rPr lang="ru-RU" sz="3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(65 не сдавали)</a:t>
                      </a:r>
                      <a:endParaRPr lang="ru-RU" sz="3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05" marR="4205" marT="42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1053 (94%) </a:t>
                      </a:r>
                      <a:endParaRPr lang="ru-RU" sz="3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05" marR="4205" marT="42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4084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085" y="66025"/>
            <a:ext cx="8993915" cy="126712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 выравнивания </a:t>
            </a:r>
            <a:br>
              <a:rPr lang="ru-RU" sz="4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физической культуре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336" y="1508330"/>
            <a:ext cx="4308020" cy="3231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844" y="1508330"/>
            <a:ext cx="4308019" cy="3231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7322" y="5989894"/>
            <a:ext cx="722883" cy="747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628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38319" y="60929"/>
            <a:ext cx="118770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внеурочной деятельности </a:t>
            </a:r>
          </a:p>
        </p:txBody>
      </p:sp>
      <p:sp>
        <p:nvSpPr>
          <p:cNvPr id="14" name="Стрелка влево 13"/>
          <p:cNvSpPr/>
          <p:nvPr/>
        </p:nvSpPr>
        <p:spPr>
          <a:xfrm rot="16200000">
            <a:off x="1053646" y="961357"/>
            <a:ext cx="1130695" cy="3352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3423438" y="522573"/>
            <a:ext cx="302563" cy="24981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32764" y="2056918"/>
            <a:ext cx="22516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Спортивно-оздоровительное направление: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-школьные спортивные турниры, соревнования, Дни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Здоровья;</a:t>
            </a:r>
          </a:p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утренняя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зарядка;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-спортивные конкурсы викторины,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проекты;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-игровые программы </a:t>
            </a:r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пропаганде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ЗОЖ.</a:t>
            </a:r>
          </a:p>
        </p:txBody>
      </p:sp>
      <p:sp>
        <p:nvSpPr>
          <p:cNvPr id="17" name="Стрелка вниз 16"/>
          <p:cNvSpPr/>
          <p:nvPr/>
        </p:nvSpPr>
        <p:spPr>
          <a:xfrm>
            <a:off x="5765151" y="643514"/>
            <a:ext cx="311702" cy="1229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8264805" y="563635"/>
            <a:ext cx="289899" cy="14932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10688795" y="515021"/>
            <a:ext cx="269386" cy="13920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69415" y="3015577"/>
            <a:ext cx="21967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 направление: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-проектная деятельность;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-факультативы;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-экскурсии;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-творческие проекты;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-конкурсы чтецов о Родине.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66213" y="1928681"/>
            <a:ext cx="1954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направление: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проекты;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-участие в акциях;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выставок;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-организация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в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классе.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962" y="1851736"/>
            <a:ext cx="240058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Общеинтеллектуальное направление: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-проектная, исследовательская деятельность;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-работа с отстающими;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олимпиадное движение;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-проведение предметных недель; 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-работа со школьным активом.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98795" y="1974848"/>
            <a:ext cx="221659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Общекультурное направление: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-игры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-ситуативные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-сюжетно- 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-ролевые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сказкотерапия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-творческие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-просмотр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мультфильмов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-посещение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музеев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-конкурсы;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-посещение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-праздники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6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1667" y="5920303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91780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2906" y="141947"/>
            <a:ext cx="92550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отстающими</a:t>
            </a:r>
          </a:p>
        </p:txBody>
      </p:sp>
      <p:pic>
        <p:nvPicPr>
          <p:cNvPr id="15" name="Рисунок 6">
            <a:extLst>
              <a:ext uri="{FF2B5EF4-FFF2-40B4-BE49-F238E27FC236}">
                <a16:creationId xmlns="" xmlns:a16="http://schemas.microsoft.com/office/drawing/2014/main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7663" y="5894665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35" y="735939"/>
            <a:ext cx="3161091" cy="1778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0827" y="1536582"/>
            <a:ext cx="2522845" cy="34090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9078" y="881286"/>
            <a:ext cx="3679623" cy="22265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0266" y="3481746"/>
            <a:ext cx="3628435" cy="22638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455" y="2584824"/>
            <a:ext cx="2429049" cy="19228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426" y="4613684"/>
            <a:ext cx="3293156" cy="169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013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52368" y="2282051"/>
            <a:ext cx="82131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ПРОЕКТНАЯ</a:t>
            </a:r>
          </a:p>
          <a:p>
            <a:pPr algn="ctr"/>
            <a: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</a:p>
        </p:txBody>
      </p:sp>
      <p:pic>
        <p:nvPicPr>
          <p:cNvPr id="5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7757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85900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942" y="1653591"/>
            <a:ext cx="4002667" cy="253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337" y="1653591"/>
            <a:ext cx="3375398" cy="253154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583822" y="187981"/>
            <a:ext cx="90841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итоговых групповых проектов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учащимися 5-ых классов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«Изготовление обучающего панно «Мир вокруг нас» 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6209" y="5860482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8050" y="4351004"/>
            <a:ext cx="2275721" cy="2328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19828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105" y="728529"/>
            <a:ext cx="2563658" cy="1922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470" y="744756"/>
            <a:ext cx="2542025" cy="1906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1659" y="728529"/>
            <a:ext cx="2713633" cy="190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105" y="3386222"/>
            <a:ext cx="2571281" cy="1928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1659" y="3401650"/>
            <a:ext cx="2571280" cy="1928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1679" y="3401650"/>
            <a:ext cx="2175606" cy="1913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117" y="5817753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3639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998" y="1684365"/>
            <a:ext cx="3003338" cy="2252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211" y="4217403"/>
            <a:ext cx="3007372" cy="2189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0836" y="4181380"/>
            <a:ext cx="3015346" cy="2261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211" y="1684365"/>
            <a:ext cx="2960989" cy="2230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5865" y="2913165"/>
            <a:ext cx="1902323" cy="25364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70916" y="-28969"/>
            <a:ext cx="115453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итоговых групповых проектов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учащимися 6-ых классов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ресторана здорового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«Калейдоскоп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вкусов»</a:t>
            </a:r>
          </a:p>
        </p:txBody>
      </p:sp>
      <p:pic>
        <p:nvPicPr>
          <p:cNvPr id="15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4755" y="5860481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57083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583" y="434204"/>
            <a:ext cx="2767911" cy="2075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554" y="3017339"/>
            <a:ext cx="2758940" cy="206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711" y="446368"/>
            <a:ext cx="2767911" cy="2075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193" y="3017339"/>
            <a:ext cx="2786718" cy="2090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2968" y="434204"/>
            <a:ext cx="2784129" cy="208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1190" y="3017339"/>
            <a:ext cx="2996952" cy="206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2026" y="5851936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89599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0552" y="470020"/>
            <a:ext cx="8881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Олимпиадное движение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698293"/>
              </p:ext>
            </p:extLst>
          </p:nvPr>
        </p:nvGraphicFramePr>
        <p:xfrm>
          <a:off x="669416" y="1328633"/>
          <a:ext cx="10747764" cy="3217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3882"/>
                <a:gridCol w="5373882"/>
              </a:tblGrid>
              <a:tr h="57358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 учебный год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 учебный год 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3245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победитель (родной язык)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победитель (география)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168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призёр</a:t>
                      </a:r>
                      <a:r>
                        <a:rPr lang="ru-RU" sz="2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язык)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призёр (обществознание)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призер (математика)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118" y="5886120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963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2906" y="141947"/>
            <a:ext cx="92550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предметных недель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6">
            <a:extLst>
              <a:ext uri="{FF2B5EF4-FFF2-40B4-BE49-F238E27FC236}">
                <a16:creationId xmlns="" xmlns:a16="http://schemas.microsoft.com/office/drawing/2014/main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7484" y="5886119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149" y="965860"/>
            <a:ext cx="3385012" cy="25763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148" y="3842900"/>
            <a:ext cx="3387744" cy="25408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6135" y="3842900"/>
            <a:ext cx="3387743" cy="25408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2444" y="965861"/>
            <a:ext cx="3435126" cy="25763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9995" y="3845607"/>
            <a:ext cx="3384134" cy="25381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814" y="737799"/>
            <a:ext cx="2851374" cy="29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800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2"/>
            <a:ext cx="7772400" cy="2204865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rgbClr val="002060"/>
                </a:solidFill>
              </a:rPr>
              <a:t/>
            </a:r>
            <a:br>
              <a:rPr lang="ru-RU" sz="4400" dirty="0">
                <a:solidFill>
                  <a:srgbClr val="002060"/>
                </a:solidFill>
              </a:rPr>
            </a:b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4929" y="260651"/>
            <a:ext cx="8683161" cy="5544615"/>
          </a:xfrm>
        </p:spPr>
        <p:txBody>
          <a:bodyPr>
            <a:normAutofit/>
          </a:bodyPr>
          <a:lstStyle/>
          <a:p>
            <a:pPr lvl="0"/>
            <a:r>
              <a:rPr lang="ru-RU" sz="28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9898" y="1340770"/>
            <a:ext cx="216734" cy="385333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1667" y="5917568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3999" y="196598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Курс «Мои первые научные опыты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535" y="1121772"/>
            <a:ext cx="3140928" cy="229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8404" y="3779893"/>
            <a:ext cx="3164059" cy="230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83615" y="3814515"/>
            <a:ext cx="3134542" cy="233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9573" y="1229017"/>
            <a:ext cx="3062627" cy="2295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49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2"/>
            <a:ext cx="7772400" cy="2204865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rgbClr val="002060"/>
                </a:solidFill>
              </a:rPr>
              <a:t/>
            </a:r>
            <a:br>
              <a:rPr lang="ru-RU" sz="4400" dirty="0">
                <a:solidFill>
                  <a:srgbClr val="002060"/>
                </a:solidFill>
              </a:rPr>
            </a:b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33632" y="169405"/>
            <a:ext cx="8683161" cy="5544615"/>
          </a:xfrm>
        </p:spPr>
        <p:txBody>
          <a:bodyPr>
            <a:normAutofit/>
          </a:bodyPr>
          <a:lstStyle/>
          <a:p>
            <a:pPr lvl="0"/>
            <a:r>
              <a:rPr lang="ru-RU" sz="28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9898" y="1340770"/>
            <a:ext cx="216734" cy="385333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0667" y="5917568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0" y="67410"/>
            <a:ext cx="9144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Встреча с легионерами Хоккейного клуба «Нефтехимик» 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216" y="2809366"/>
            <a:ext cx="2515732" cy="18902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8216" y="1016048"/>
            <a:ext cx="2515732" cy="16862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203235"/>
            <a:ext cx="5008262" cy="303317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8091" y="4821152"/>
            <a:ext cx="2505857" cy="178573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0200" y="4348883"/>
            <a:ext cx="2011377" cy="221063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54167" y="4385583"/>
            <a:ext cx="2350095" cy="206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2906" y="141947"/>
            <a:ext cx="92550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обучающихся в конференциях, конкурсах 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6">
            <a:extLst>
              <a:ext uri="{FF2B5EF4-FFF2-40B4-BE49-F238E27FC236}">
                <a16:creationId xmlns="" xmlns:a16="http://schemas.microsoft.com/office/drawing/2014/main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7484" y="5886119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290" y="665167"/>
            <a:ext cx="2427005" cy="32360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4521" y="1759029"/>
            <a:ext cx="2565670" cy="34208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6"/>
          <a:stretch/>
        </p:blipFill>
        <p:spPr>
          <a:xfrm>
            <a:off x="85458" y="3950352"/>
            <a:ext cx="3200646" cy="27546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7582" y="665168"/>
            <a:ext cx="2427006" cy="323600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1783" y="1759029"/>
            <a:ext cx="2565670" cy="342089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56606" y="4090728"/>
            <a:ext cx="3366831" cy="261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418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6614" y="560430"/>
            <a:ext cx="6172200" cy="54410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обучающихся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Норма36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68160" y="1865826"/>
            <a:ext cx="4258161" cy="102817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100" b="1" spc="113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</a:t>
            </a:r>
            <a:r>
              <a:rPr lang="ru-RU" sz="21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  <a:endParaRPr lang="ru-RU" sz="2100" b="1" spc="113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4787" y="4258291"/>
            <a:ext cx="1992846" cy="80316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5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образования</a:t>
            </a:r>
            <a:endParaRPr lang="ru-RU" sz="1500" b="1" spc="113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47761" y="4247134"/>
            <a:ext cx="1838832" cy="82548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350" b="1" spc="113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национального </a:t>
            </a:r>
            <a:r>
              <a:rPr lang="ru-RU" sz="1500" b="1" spc="113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22462" y="4247134"/>
            <a:ext cx="1838832" cy="814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5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спорта и ОБЖ</a:t>
            </a:r>
            <a:endParaRPr lang="ru-RU" sz="1500" b="1" spc="113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537106" y="4241149"/>
            <a:ext cx="2282300" cy="7774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500" b="1" spc="113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информатизации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853731" y="2986314"/>
            <a:ext cx="1346750" cy="939980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8273208" y="2986314"/>
            <a:ext cx="1491211" cy="924097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4057519" y="3019692"/>
            <a:ext cx="497981" cy="1064820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768411" y="3064564"/>
            <a:ext cx="78975" cy="1019948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7197163" y="4255077"/>
            <a:ext cx="1977945" cy="75303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500" b="1" spc="113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</a:t>
            </a:r>
            <a:endParaRPr lang="ru-RU" sz="1500" b="1" spc="113" dirty="0" smtClean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  <a:endParaRPr lang="ru-RU" sz="1500" b="1" spc="113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7197163" y="3064564"/>
            <a:ext cx="606751" cy="1019948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608821" y="5393457"/>
            <a:ext cx="1992846" cy="80316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500" b="1" spc="113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5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ачальник образования класса</a:t>
            </a:r>
            <a:endParaRPr lang="ru-RU" sz="1500" b="1" spc="113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846614" y="5389963"/>
            <a:ext cx="2041580" cy="103578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500" b="1" spc="113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5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ачальник национального образования класса</a:t>
            </a:r>
            <a:endParaRPr lang="ru-RU" sz="1500" b="1" spc="113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065204" y="5386469"/>
            <a:ext cx="1992846" cy="80316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500" b="1" spc="113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спорта и </a:t>
            </a:r>
            <a:r>
              <a:rPr lang="ru-RU" sz="15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ОБЖ класса</a:t>
            </a:r>
            <a:endParaRPr lang="ru-RU" sz="1500" b="1" spc="113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305878" y="5393457"/>
            <a:ext cx="1992846" cy="80316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500" b="1" spc="113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  <a:r>
              <a:rPr lang="ru-RU" sz="15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класса</a:t>
            </a:r>
            <a:endParaRPr lang="ru-RU" sz="1500" b="1" spc="113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546552" y="5399326"/>
            <a:ext cx="2282300" cy="7774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500" b="1" spc="113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информатизации класса</a:t>
            </a:r>
            <a:endParaRPr lang="ru-RU" sz="1500" b="1" spc="113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5941878" y="5191153"/>
            <a:ext cx="0" cy="195316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8273208" y="5198141"/>
            <a:ext cx="0" cy="195316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0687702" y="5191153"/>
            <a:ext cx="0" cy="195316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792269" y="5198141"/>
            <a:ext cx="0" cy="195316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605244" y="5198141"/>
            <a:ext cx="0" cy="195316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36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392" y="5874839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928831" y="160338"/>
            <a:ext cx="4498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«Классные встречи»</a:t>
            </a:r>
          </a:p>
        </p:txBody>
      </p:sp>
      <p:sp>
        <p:nvSpPr>
          <p:cNvPr id="10" name="AutoShape 4" descr="https://apf.mail.ru/cgi-bin/readmsg?id=15895461970151706307;0;1&amp;exif=1&amp;full=1&amp;x-email=daria.krechetova%40mail.r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 descr="https://apf.mail.ru/cgi-bin/readmsg?id=15895461970151706307;0;1&amp;exif=1&amp;full=1&amp;x-email=daria.krechetova%40mail.ru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4075" y="1630487"/>
            <a:ext cx="3823995" cy="273791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8950" y="1796443"/>
            <a:ext cx="3526049" cy="2406002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7169" y="1362146"/>
            <a:ext cx="4638553" cy="327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9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393" y="5917568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538794" y="-10428"/>
            <a:ext cx="7539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Встречи с мужественными людьми</a:t>
            </a:r>
          </a:p>
        </p:txBody>
      </p:sp>
      <p:sp>
        <p:nvSpPr>
          <p:cNvPr id="10" name="AutoShape 4" descr="https://apf.mail.ru/cgi-bin/readmsg?id=15895461970151706307;0;1&amp;exif=1&amp;full=1&amp;x-email=daria.krechetova%40mail.r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 descr="https://apf.mail.ru/cgi-bin/readmsg?id=15895461970151706307;0;1&amp;exif=1&amp;full=1&amp;x-email=daria.krechetova%40mail.ru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9953" y="729089"/>
            <a:ext cx="3739084" cy="2803161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843" y="806409"/>
            <a:ext cx="4186723" cy="2495863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0097" y="3472778"/>
            <a:ext cx="3168213" cy="2643056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4690" y="3667161"/>
            <a:ext cx="3589610" cy="250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544889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506622"/>
              </p:ext>
            </p:extLst>
          </p:nvPr>
        </p:nvGraphicFramePr>
        <p:xfrm>
          <a:off x="520866" y="583041"/>
          <a:ext cx="11067232" cy="55110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2711">
                  <a:extLst>
                    <a:ext uri="{9D8B030D-6E8A-4147-A177-3AD203B41FA5}">
                      <a16:colId xmlns:a16="http://schemas.microsoft.com/office/drawing/2014/main" xmlns="" val="1669527408"/>
                    </a:ext>
                  </a:extLst>
                </a:gridCol>
                <a:gridCol w="2129801">
                  <a:extLst>
                    <a:ext uri="{9D8B030D-6E8A-4147-A177-3AD203B41FA5}">
                      <a16:colId xmlns:a16="http://schemas.microsoft.com/office/drawing/2014/main" xmlns="" val="4245750402"/>
                    </a:ext>
                  </a:extLst>
                </a:gridCol>
                <a:gridCol w="1978412">
                  <a:extLst>
                    <a:ext uri="{9D8B030D-6E8A-4147-A177-3AD203B41FA5}">
                      <a16:colId xmlns:a16="http://schemas.microsoft.com/office/drawing/2014/main" xmlns="" val="2659833123"/>
                    </a:ext>
                  </a:extLst>
                </a:gridCol>
                <a:gridCol w="2409969">
                  <a:extLst>
                    <a:ext uri="{9D8B030D-6E8A-4147-A177-3AD203B41FA5}">
                      <a16:colId xmlns:a16="http://schemas.microsoft.com/office/drawing/2014/main" xmlns="" val="3350476239"/>
                    </a:ext>
                  </a:extLst>
                </a:gridCol>
                <a:gridCol w="2566339">
                  <a:extLst>
                    <a:ext uri="{9D8B030D-6E8A-4147-A177-3AD203B41FA5}">
                      <a16:colId xmlns:a16="http://schemas.microsoft.com/office/drawing/2014/main" xmlns="" val="408573024"/>
                    </a:ext>
                  </a:extLst>
                </a:gridCol>
              </a:tblGrid>
              <a:tr h="301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r>
                        <a:rPr lang="ru-RU" sz="18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классы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классы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8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-4 классы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5-9 классы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5-9 классы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Бадминтон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Робототехника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Бадминтон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Волейбол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СаМоСтоятельные</a:t>
                      </a:r>
                      <a:endParaRPr lang="ru-RU" sz="1800" baseline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4930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 футбол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 футбол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Волейбол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Хоровое </a:t>
                      </a:r>
                      <a:endParaRPr lang="ru-RU" sz="180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Семьеведение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89565129"/>
                  </a:ext>
                </a:extLst>
              </a:tr>
              <a:tr h="534044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Хоровое исполнение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Шахматы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Карате</a:t>
                      </a:r>
                      <a:r>
                        <a:rPr lang="ru-RU" sz="1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Се-То-Кан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Танцевальная группа «</a:t>
                      </a:r>
                      <a:r>
                        <a:rPr lang="ru-RU" sz="18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Нормики</a:t>
                      </a: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</a:t>
                      </a:r>
                      <a:r>
                        <a:rPr lang="ru-RU" sz="1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08042162"/>
                  </a:ext>
                </a:extLst>
              </a:tr>
              <a:tr h="524930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Шашки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Спортивно-бальные танцы</a:t>
                      </a: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Шахматы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Театральный кружок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Юнармия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907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Шахматы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Легкая атлетика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Робототехника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Творческое</a:t>
                      </a:r>
                      <a:r>
                        <a:rPr lang="ru-RU" sz="1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проектирование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Отряд по профилактике правонарушений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87395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 красок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Каратэ </a:t>
                      </a:r>
                      <a:r>
                        <a:rPr lang="ru-RU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Киокушинкай</a:t>
                      </a:r>
                      <a:endParaRPr lang="ru-RU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Проектная</a:t>
                      </a:r>
                      <a:r>
                        <a:rPr lang="ru-RU" sz="1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деятельность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Робототехника</a:t>
                      </a: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Рок группа «</a:t>
                      </a:r>
                      <a:r>
                        <a:rPr lang="en-US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NeFormat360</a:t>
                      </a:r>
                      <a:r>
                        <a:rPr lang="ru-RU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en-US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4044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азбука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Тхэквондо </a:t>
                      </a:r>
                      <a:endParaRPr lang="ru-RU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Каратэ </a:t>
                      </a:r>
                      <a:r>
                        <a:rPr lang="ru-RU" sz="18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Киокушинкай</a:t>
                      </a:r>
                      <a:endParaRPr lang="ru-RU" sz="180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ЮИД Норма</a:t>
                      </a:r>
                      <a:endParaRPr lang="ru-RU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Родословие</a:t>
                      </a:r>
                      <a:endParaRPr lang="ru-RU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1578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Легкая атлетика</a:t>
                      </a:r>
                      <a:endParaRPr lang="ru-RU" sz="1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Семьеведение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Тхэквондо </a:t>
                      </a: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5206449"/>
                  </a:ext>
                </a:extLst>
              </a:tr>
              <a:tr h="787395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Каратэ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Танцевальная группа «</a:t>
                      </a:r>
                      <a:r>
                        <a:rPr lang="ru-RU" sz="1800" kern="12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Нормики</a:t>
                      </a:r>
                      <a:r>
                        <a:rPr lang="ru-RU" sz="18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3411345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754751" y="0"/>
            <a:ext cx="4888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Calibri"/>
              </a:rPr>
              <a:t>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образования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296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544889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059479"/>
              </p:ext>
            </p:extLst>
          </p:nvPr>
        </p:nvGraphicFramePr>
        <p:xfrm>
          <a:off x="320572" y="274320"/>
          <a:ext cx="11539195" cy="6172200"/>
        </p:xfrm>
        <a:graphic>
          <a:graphicData uri="http://schemas.openxmlformats.org/drawingml/2006/table">
            <a:tbl>
              <a:tblPr firstRow="1" firstCol="1" bandRow="1"/>
              <a:tblGrid>
                <a:gridCol w="2770100"/>
                <a:gridCol w="1490472"/>
                <a:gridCol w="1426464"/>
                <a:gridCol w="1527048"/>
                <a:gridCol w="1453896"/>
                <a:gridCol w="1490472"/>
                <a:gridCol w="1380743"/>
              </a:tblGrid>
              <a:tr h="28346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Наименование объединение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Время проведения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Понедельник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Вторник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Среда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Четверг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Пятница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Суббота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Волейбол 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13.30-15.00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14.00-15.30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14.00-15.30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14.00-15.30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Легкая атлетика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13.25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Футбол «Старт»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16.00-17.00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16.00-17.00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17.00-18.00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«</a:t>
                      </a:r>
                      <a:r>
                        <a:rPr lang="ru-RU" sz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Нормики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»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12.30-13.10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12.50-13.50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12.50-13.50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17.00-17.00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11.30-13.30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17.00-19.00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Мир красок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14.15-15.15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14.15-15.15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14.15-15.15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14.15-15.15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14.15-15.15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ru-RU" sz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Хоровое исполнение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14.15-15.15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14.15-15.15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Робототехника</a:t>
                      </a:r>
                      <a:r>
                        <a:rPr lang="en-US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(</a:t>
                      </a: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младшая группа)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14.00-15.45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14.00-15.45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Робототехника </a:t>
                      </a: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старшая группа)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13.15-14.45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13.45-15.15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ПДД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12.00-13.00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12.00-13.00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8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Семьеведение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Семьеведение</a:t>
                      </a: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(младший блок)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Самостоятельные дети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13.00-14.00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Педагогические классы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15.30-17.30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15.30-17.30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15.30-17.30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ru-RU" sz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Юнармия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15.00-17.00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«ЮИД Норма»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1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Родословие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Проектная деятельность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Шахматы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17.00-19.00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12.00-14.30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17.00-19.00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12.00-14.00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15.00-17.00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Спортивно-бальные танцы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13.10-14.40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13.50-15.20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12.30-13.30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Каратэ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19.00-21.00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19.00-21.00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19.00-21.00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Тхеквандо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18.30-20.00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18.30-20.00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18.30-20.00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Бадминтон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13.30-15.00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Рок группа "NeFormat360"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14.00-15.00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Каратэ </a:t>
                      </a:r>
                    </a:p>
                  </a:txBody>
                  <a:tcPr marL="58248" marR="58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15.30-17.00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15.30-17.00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15.30-17.00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15.30-17.00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15.30-17.00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8248" marR="582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42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2176" y="613949"/>
            <a:ext cx="8881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детей дополнительным образованием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75579"/>
              </p:ext>
            </p:extLst>
          </p:nvPr>
        </p:nvGraphicFramePr>
        <p:xfrm>
          <a:off x="524398" y="1449960"/>
          <a:ext cx="11317082" cy="32957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33955"/>
                <a:gridCol w="2383127"/>
              </a:tblGrid>
              <a:tr h="851166">
                <a:tc>
                  <a:txBody>
                    <a:bodyPr/>
                    <a:lstStyle/>
                    <a:p>
                      <a:pPr algn="l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Школьные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615 (54%)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42277">
                <a:tc>
                  <a:txBody>
                    <a:bodyPr/>
                    <a:lstStyle/>
                    <a:p>
                      <a:pPr algn="l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учреждений дополнительного образования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256 (22%)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51166">
                <a:tc>
                  <a:txBody>
                    <a:bodyPr/>
                    <a:lstStyle/>
                    <a:p>
                      <a:pPr algn="l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Охват детей с ОВЗ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21(57%) 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51166"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2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871 (77%)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6" name="Рисунок 4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92620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99857" y="24208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079990" y="61549"/>
            <a:ext cx="383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«Робототехника»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7484" y="5823565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709" y="3208107"/>
            <a:ext cx="3979879" cy="2984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1374" y="847874"/>
            <a:ext cx="2906547" cy="2179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5181" y="3208107"/>
            <a:ext cx="2956845" cy="2985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365" y="847874"/>
            <a:ext cx="4440476" cy="2220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041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2"/>
            <a:ext cx="7772400" cy="2204865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rgbClr val="002060"/>
                </a:solidFill>
              </a:rPr>
              <a:t/>
            </a:r>
            <a:br>
              <a:rPr lang="ru-RU" sz="4400" dirty="0">
                <a:solidFill>
                  <a:srgbClr val="002060"/>
                </a:solidFill>
              </a:rPr>
            </a:b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4929" y="260651"/>
            <a:ext cx="8683161" cy="5544615"/>
          </a:xfrm>
        </p:spPr>
        <p:txBody>
          <a:bodyPr>
            <a:normAutofit/>
          </a:bodyPr>
          <a:lstStyle/>
          <a:p>
            <a:pPr lvl="0"/>
            <a:r>
              <a:rPr lang="ru-RU" sz="28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9898" y="1340770"/>
            <a:ext cx="216734" cy="385333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1667" y="5914661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514089" y="387343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Педагогические классы</a:t>
            </a:r>
          </a:p>
        </p:txBody>
      </p:sp>
      <p:sp>
        <p:nvSpPr>
          <p:cNvPr id="5" name="AutoShape 2" descr="https://apf.mail.ru/cgi-bin/readmsg?id=15895450310983727608;0;2&amp;exif=1&amp;full=1&amp;x-email=tatb9ihank%40mail.ru"/>
          <p:cNvSpPr>
            <a:spLocks noChangeAspect="1" noChangeArrowheads="1"/>
          </p:cNvSpPr>
          <p:nvPr/>
        </p:nvSpPr>
        <p:spPr bwMode="auto">
          <a:xfrm>
            <a:off x="2538891" y="3064586"/>
            <a:ext cx="2399773" cy="239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apf.mail.ru/cgi-bin/readmsg?id=15895450310983727608;0;1&amp;exif=1&amp;full=1&amp;x-email=tatb9ihank%40mail.r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75" y="1076554"/>
            <a:ext cx="2569108" cy="256372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AutoShape 8" descr="https://apf.mail.ru/cgi-bin/readmsg?id=15895451691302629169;0;1&amp;exif=1&amp;full=1&amp;x-email=daria.krechetova%40mail.ru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2459" y="1460718"/>
            <a:ext cx="2950581" cy="430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1422" y="4035151"/>
            <a:ext cx="2588800" cy="2297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37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5960" y="0"/>
            <a:ext cx="4767841" cy="974221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«Я расту»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334953"/>
              </p:ext>
            </p:extLst>
          </p:nvPr>
        </p:nvGraphicFramePr>
        <p:xfrm>
          <a:off x="376724" y="910539"/>
          <a:ext cx="11501929" cy="2738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4466"/>
                <a:gridCol w="1804700"/>
                <a:gridCol w="3693332"/>
                <a:gridCol w="3999431"/>
              </a:tblGrid>
              <a:tr h="109113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Детский</a:t>
                      </a:r>
                      <a:r>
                        <a:rPr lang="ru-RU" sz="28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воспитанников (выпускные группы)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в №36 в 2020-2021 учебном году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013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№95</a:t>
                      </a:r>
                      <a:endParaRPr lang="ru-RU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чел.</a:t>
                      </a:r>
                      <a:endParaRPr lang="ru-RU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Степанова Е.А.</a:t>
                      </a:r>
                    </a:p>
                    <a:p>
                      <a:pPr algn="ctr"/>
                      <a:r>
                        <a:rPr lang="ru-RU" sz="32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Гамирова</a:t>
                      </a:r>
                      <a:r>
                        <a:rPr lang="ru-RU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Н.И.</a:t>
                      </a:r>
                      <a:endParaRPr lang="ru-RU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чел.</a:t>
                      </a:r>
                      <a:endParaRPr lang="ru-RU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013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№96</a:t>
                      </a:r>
                      <a:endParaRPr lang="ru-RU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чел.</a:t>
                      </a:r>
                      <a:endParaRPr lang="ru-RU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Мухарлямова М.И.</a:t>
                      </a:r>
                      <a:endParaRPr lang="ru-RU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чел.</a:t>
                      </a:r>
                      <a:endParaRPr lang="ru-RU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0213" y="5909023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3845" y="3890981"/>
            <a:ext cx="2762155" cy="20992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99766" y="5990243"/>
            <a:ext cx="6497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учителей и психолога школы с будущими первоклассниками</a:t>
            </a:r>
          </a:p>
        </p:txBody>
      </p:sp>
      <p:pic>
        <p:nvPicPr>
          <p:cNvPr id="9" name="Рисунок 8" descr="C:\Users\User\Desktop\дошколята 1.jpg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82811" y="3890983"/>
            <a:ext cx="2979199" cy="2099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35823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1554" y="36191"/>
            <a:ext cx="7886700" cy="600549"/>
          </a:xfrm>
        </p:spPr>
        <p:txBody>
          <a:bodyPr>
            <a:normAutofit/>
          </a:bodyPr>
          <a:lstStyle/>
          <a:p>
            <a:pPr algn="ctr" defTabSz="457200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Проект «Я расту»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04" y="2771026"/>
            <a:ext cx="2993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аседания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СОШ №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садов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№95,96 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C:\Users\User\Desktop\я расту.PN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9801" y="647986"/>
            <a:ext cx="3251671" cy="209926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4874634" y="2786433"/>
            <a:ext cx="27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старшеклассников организовал </a:t>
            </a:r>
          </a:p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новогоднее представление </a:t>
            </a:r>
          </a:p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воспитанников д/с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95,96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 descr="C:\Users\User\Desktop\новый год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03536" y="703739"/>
            <a:ext cx="2903984" cy="209174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8358930" y="2801803"/>
            <a:ext cx="3321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по школе для воспитанников 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д/с 95,96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C:\Users\User\Desktop\экскурсия.jpg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29867" y="647986"/>
            <a:ext cx="2396773" cy="210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4575" y="5951752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435746" y="5875768"/>
            <a:ext cx="36220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«Веселые старты» между </a:t>
            </a:r>
          </a:p>
          <a:p>
            <a:pPr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оспитанниками детских садов  и первоклассниками школы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 descr="C:\Users\User\Desktop\соревнования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5746" y="3294246"/>
            <a:ext cx="3643483" cy="2581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C:\Users\User\Desktop\мастер-класс б.jpg"/>
          <p:cNvPicPr/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2268" y="3369692"/>
            <a:ext cx="3516828" cy="25373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640109" y="5983490"/>
            <a:ext cx="40011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Четвероклассники проводят мастер-класс для воспитанников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д/с №95,96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5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92830" y="2655400"/>
            <a:ext cx="7886700" cy="600549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семьей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92056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492" y="152452"/>
            <a:ext cx="9759297" cy="5067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родителей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(1043 родителей – 93%)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317847"/>
              </p:ext>
            </p:extLst>
          </p:nvPr>
        </p:nvGraphicFramePr>
        <p:xfrm>
          <a:off x="1077542" y="851220"/>
          <a:ext cx="5157973" cy="4743643"/>
        </p:xfrm>
        <a:graphic>
          <a:graphicData uri="http://schemas.openxmlformats.org/drawingml/2006/table">
            <a:tbl>
              <a:tblPr firstRow="1" firstCol="1" bandRow="1"/>
              <a:tblGrid>
                <a:gridCol w="1004934">
                  <a:extLst>
                    <a:ext uri="{9D8B030D-6E8A-4147-A177-3AD203B41FA5}">
                      <a16:colId xmlns="" xmlns:a16="http://schemas.microsoft.com/office/drawing/2014/main" val="3547231438"/>
                    </a:ext>
                  </a:extLst>
                </a:gridCol>
                <a:gridCol w="661480">
                  <a:extLst>
                    <a:ext uri="{9D8B030D-6E8A-4147-A177-3AD203B41FA5}">
                      <a16:colId xmlns="" xmlns:a16="http://schemas.microsoft.com/office/drawing/2014/main" val="3043198265"/>
                    </a:ext>
                  </a:extLst>
                </a:gridCol>
                <a:gridCol w="627687">
                  <a:extLst>
                    <a:ext uri="{9D8B030D-6E8A-4147-A177-3AD203B41FA5}">
                      <a16:colId xmlns="" xmlns:a16="http://schemas.microsoft.com/office/drawing/2014/main" val="3249088785"/>
                    </a:ext>
                  </a:extLst>
                </a:gridCol>
                <a:gridCol w="649145"/>
                <a:gridCol w="610959"/>
                <a:gridCol w="687329"/>
                <a:gridCol w="916439"/>
              </a:tblGrid>
              <a:tr h="22670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Начальная школа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8877505"/>
                  </a:ext>
                </a:extLst>
              </a:tr>
              <a:tr h="4640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Параллели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Смешанный тип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71334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параллель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13733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параллель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90028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параллель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55577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параллель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23304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: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90436740"/>
                  </a:ext>
                </a:extLst>
              </a:tr>
              <a:tr h="316394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Основная школа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93865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параллель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109524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параллель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95733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параллель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10666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параллель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07275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параллель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30837280"/>
                  </a:ext>
                </a:extLst>
              </a:tr>
              <a:tr h="316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71022670"/>
                  </a:ext>
                </a:extLst>
              </a:tr>
              <a:tr h="3200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76244639"/>
                  </a:ext>
                </a:extLst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6940264" y="798236"/>
            <a:ext cx="1070340" cy="451691"/>
            <a:chOff x="0" y="655"/>
            <a:chExt cx="3581143" cy="82625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655"/>
              <a:ext cx="3581143" cy="82625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 txBox="1"/>
            <p:nvPr/>
          </p:nvSpPr>
          <p:spPr>
            <a:xfrm>
              <a:off x="40335" y="40989"/>
              <a:ext cx="3500476" cy="745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62865" rIns="125730" bIns="62865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300" dirty="0"/>
                <a:t>А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928146" y="1752585"/>
            <a:ext cx="1076029" cy="487504"/>
            <a:chOff x="0" y="909531"/>
            <a:chExt cx="3581143" cy="82625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909531"/>
              <a:ext cx="3581143" cy="82625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 txBox="1"/>
            <p:nvPr/>
          </p:nvSpPr>
          <p:spPr>
            <a:xfrm>
              <a:off x="40333" y="949865"/>
              <a:ext cx="3500474" cy="745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62865" rIns="125730" bIns="62865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300" dirty="0"/>
                <a:t>Б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957536" y="2788989"/>
            <a:ext cx="1034110" cy="481980"/>
            <a:chOff x="0" y="1818406"/>
            <a:chExt cx="3581143" cy="826250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1818406"/>
              <a:ext cx="3581143" cy="82625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 txBox="1"/>
            <p:nvPr/>
          </p:nvSpPr>
          <p:spPr>
            <a:xfrm>
              <a:off x="40334" y="1858740"/>
              <a:ext cx="3500475" cy="745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62865" rIns="125730" bIns="62865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300" dirty="0"/>
                <a:t>В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957536" y="3740393"/>
            <a:ext cx="1046638" cy="594909"/>
            <a:chOff x="0" y="2727281"/>
            <a:chExt cx="3581143" cy="826250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2727281"/>
              <a:ext cx="3581143" cy="82625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 txBox="1"/>
            <p:nvPr/>
          </p:nvSpPr>
          <p:spPr>
            <a:xfrm>
              <a:off x="40334" y="2767615"/>
              <a:ext cx="3500475" cy="745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5730" tIns="62865" rIns="125730" bIns="62865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300" dirty="0"/>
                <a:t>Г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945211" y="4804724"/>
            <a:ext cx="1023062" cy="630376"/>
            <a:chOff x="0" y="3569247"/>
            <a:chExt cx="3581143" cy="826250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0" y="3569247"/>
              <a:ext cx="3581143" cy="826250"/>
            </a:xfrm>
            <a:prstGeom prst="roundRect">
              <a:avLst/>
            </a:prstGeom>
            <a:gradFill rotWithShape="1">
              <a:gsLst>
                <a:gs pos="0">
                  <a:srgbClr val="70AD47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70AD47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70AD47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</p:sp>
        <p:sp>
          <p:nvSpPr>
            <p:cNvPr id="20" name="Скругленный прямоугольник 4"/>
            <p:cNvSpPr txBox="1"/>
            <p:nvPr/>
          </p:nvSpPr>
          <p:spPr>
            <a:xfrm>
              <a:off x="40334" y="3609581"/>
              <a:ext cx="3500475" cy="7455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25730" tIns="62865" rIns="125730" bIns="62865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3300" dirty="0">
                  <a:solidFill>
                    <a:sysClr val="window" lastClr="FFFFFF"/>
                  </a:solidFill>
                  <a:latin typeface="Calibri" panose="020F0502020204030204"/>
                </a:rPr>
                <a:t>Д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8104237" y="674540"/>
            <a:ext cx="2266308" cy="732630"/>
            <a:chOff x="3581143" y="655"/>
            <a:chExt cx="5371715" cy="826250"/>
          </a:xfrm>
        </p:grpSpPr>
        <p:sp>
          <p:nvSpPr>
            <p:cNvPr id="23" name="Стрелка вправо 22"/>
            <p:cNvSpPr/>
            <p:nvPr/>
          </p:nvSpPr>
          <p:spPr>
            <a:xfrm>
              <a:off x="3581143" y="655"/>
              <a:ext cx="5371715" cy="826250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Стрелка вправо 4"/>
            <p:cNvSpPr txBox="1"/>
            <p:nvPr/>
          </p:nvSpPr>
          <p:spPr>
            <a:xfrm>
              <a:off x="3581143" y="103936"/>
              <a:ext cx="5061871" cy="619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t" anchorCtr="0">
              <a:noAutofit/>
            </a:bodyPr>
            <a:lstStyle/>
            <a:p>
              <a:pPr marL="0" lvl="1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 Родитель – </a:t>
              </a:r>
            </a:p>
            <a:p>
              <a:pPr marL="0" lvl="1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   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вертолет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8102550" y="3638433"/>
            <a:ext cx="2343600" cy="800281"/>
            <a:chOff x="3581143" y="655"/>
            <a:chExt cx="5371715" cy="826250"/>
          </a:xfrm>
        </p:grpSpPr>
        <p:sp>
          <p:nvSpPr>
            <p:cNvPr id="27" name="Стрелка вправо 26"/>
            <p:cNvSpPr/>
            <p:nvPr/>
          </p:nvSpPr>
          <p:spPr>
            <a:xfrm>
              <a:off x="3581143" y="655"/>
              <a:ext cx="5371715" cy="826250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Стрелка вправо 4"/>
            <p:cNvSpPr txBox="1"/>
            <p:nvPr/>
          </p:nvSpPr>
          <p:spPr>
            <a:xfrm>
              <a:off x="3717693" y="114403"/>
              <a:ext cx="5061872" cy="619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t" anchorCtr="0">
              <a:noAutofit/>
            </a:bodyPr>
            <a:lstStyle/>
            <a:p>
              <a:pPr marL="0" lvl="1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 Родитель –        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   скорый поезд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8090022" y="2618453"/>
            <a:ext cx="2356129" cy="806329"/>
            <a:chOff x="3581143" y="655"/>
            <a:chExt cx="5371715" cy="826250"/>
          </a:xfrm>
        </p:grpSpPr>
        <p:sp>
          <p:nvSpPr>
            <p:cNvPr id="30" name="Стрелка вправо 29"/>
            <p:cNvSpPr/>
            <p:nvPr/>
          </p:nvSpPr>
          <p:spPr>
            <a:xfrm>
              <a:off x="3581143" y="655"/>
              <a:ext cx="5371715" cy="826250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Стрелка вправо 4"/>
            <p:cNvSpPr txBox="1"/>
            <p:nvPr/>
          </p:nvSpPr>
          <p:spPr>
            <a:xfrm>
              <a:off x="3582791" y="112505"/>
              <a:ext cx="5061871" cy="619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t" anchorCtr="0">
              <a:noAutofit/>
            </a:bodyPr>
            <a:lstStyle/>
            <a:p>
              <a:pPr marL="0" lvl="1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 </a:t>
              </a:r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Родитель – </a:t>
              </a:r>
            </a:p>
            <a:p>
              <a:pPr marL="0" lvl="1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  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гоночная машина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8104237" y="1574935"/>
            <a:ext cx="2266308" cy="870810"/>
            <a:chOff x="3581143" y="655"/>
            <a:chExt cx="5371715" cy="826250"/>
          </a:xfrm>
        </p:grpSpPr>
        <p:sp>
          <p:nvSpPr>
            <p:cNvPr id="33" name="Стрелка вправо 32"/>
            <p:cNvSpPr/>
            <p:nvPr/>
          </p:nvSpPr>
          <p:spPr>
            <a:xfrm>
              <a:off x="3581143" y="655"/>
              <a:ext cx="5371715" cy="826250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Стрелка вправо 4"/>
            <p:cNvSpPr txBox="1"/>
            <p:nvPr/>
          </p:nvSpPr>
          <p:spPr>
            <a:xfrm>
              <a:off x="3581143" y="99863"/>
              <a:ext cx="5061871" cy="619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t" anchorCtr="0">
              <a:noAutofit/>
            </a:bodyPr>
            <a:lstStyle/>
            <a:p>
              <a:pPr marL="0" lvl="1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 Родитель –</a:t>
              </a:r>
            </a:p>
            <a:p>
              <a:pPr marL="0" lvl="1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   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танк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8102550" y="4727641"/>
            <a:ext cx="2343600" cy="808816"/>
            <a:chOff x="3581143" y="655"/>
            <a:chExt cx="5371715" cy="826250"/>
          </a:xfrm>
        </p:grpSpPr>
        <p:sp>
          <p:nvSpPr>
            <p:cNvPr id="36" name="Стрелка вправо 35"/>
            <p:cNvSpPr/>
            <p:nvPr/>
          </p:nvSpPr>
          <p:spPr>
            <a:xfrm>
              <a:off x="3581143" y="655"/>
              <a:ext cx="5371715" cy="826250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Стрелка вправо 4"/>
            <p:cNvSpPr txBox="1"/>
            <p:nvPr/>
          </p:nvSpPr>
          <p:spPr>
            <a:xfrm>
              <a:off x="3581143" y="103936"/>
              <a:ext cx="5061871" cy="619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t" anchorCtr="0">
              <a:noAutofit/>
            </a:bodyPr>
            <a:lstStyle/>
            <a:p>
              <a:pPr marL="0" lvl="1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 Родитель – 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трехколесный велосипед</a:t>
              </a:r>
            </a:p>
          </p:txBody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07098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2191" y="95522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62969" y="1673650"/>
            <a:ext cx="6127296" cy="438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endParaRPr lang="ru-RU" sz="1050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050" dirty="0">
                <a:latin typeface="Times New Roman" charset="0"/>
                <a:ea typeface="Times New Roman" charset="0"/>
                <a:cs typeface="Times New Roman" charset="0"/>
              </a:rPr>
              <a:t> 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783931" y="1217687"/>
            <a:ext cx="3934318" cy="849976"/>
            <a:chOff x="0" y="204487"/>
            <a:chExt cx="4935072" cy="398135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0" y="204487"/>
              <a:ext cx="4935072" cy="3981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19435" y="223922"/>
              <a:ext cx="4896202" cy="3592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>
                  <a:solidFill>
                    <a:srgbClr val="7C0346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Типичные фразы </a:t>
              </a:r>
              <a:r>
                <a:rPr lang="ru-RU" sz="3200" dirty="0">
                  <a:solidFill>
                    <a:srgbClr val="7C0346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«вертолета»: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732191" y="1718559"/>
            <a:ext cx="3886837" cy="1382736"/>
            <a:chOff x="-247377" y="602622"/>
            <a:chExt cx="5182449" cy="1843648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0" y="602622"/>
              <a:ext cx="4935072" cy="107515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рямоугольник 10"/>
            <p:cNvSpPr/>
            <p:nvPr/>
          </p:nvSpPr>
          <p:spPr>
            <a:xfrm>
              <a:off x="-247377" y="1371116"/>
              <a:ext cx="4935072" cy="10751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517" tIns="17145" rIns="96012" bIns="17145" numCol="1" spcCol="1270" anchor="t" anchorCtr="0">
              <a:noAutofit/>
            </a:bodyPr>
            <a:lstStyle/>
            <a:p>
              <a:pPr marL="85725" lvl="1" indent="-85725" defTabSz="466725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2400" dirty="0">
                  <a:latin typeface="Times New Roman" charset="0"/>
                  <a:ea typeface="Times New Roman" charset="0"/>
                  <a:cs typeface="Times New Roman" charset="0"/>
                </a:rPr>
                <a:t> А если что-то случится?</a:t>
              </a:r>
            </a:p>
            <a:p>
              <a:pPr marL="85725" lvl="1" indent="-85725" defTabSz="466725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2400" dirty="0">
                  <a:latin typeface="Times New Roman" charset="0"/>
                  <a:ea typeface="Times New Roman" charset="0"/>
                  <a:cs typeface="Times New Roman" charset="0"/>
                </a:rPr>
                <a:t> Вы за ним не уследите!</a:t>
              </a:r>
            </a:p>
            <a:p>
              <a:pPr marL="85725" lvl="1" indent="-85725" defTabSz="466725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2400" dirty="0">
                  <a:latin typeface="Times New Roman" charset="0"/>
                  <a:ea typeface="Times New Roman" charset="0"/>
                  <a:cs typeface="Times New Roman" charset="0"/>
                </a:rPr>
                <a:t> Да он заболеет!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290873" y="1200878"/>
            <a:ext cx="3980469" cy="859544"/>
            <a:chOff x="0" y="1677777"/>
            <a:chExt cx="4935072" cy="436061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1677777"/>
              <a:ext cx="4935072" cy="43606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21287" y="1699064"/>
              <a:ext cx="4892498" cy="3934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1435" tIns="51435" rIns="51435" bIns="51435" numCol="1" spcCol="1270" anchor="ctr" anchorCtr="0">
              <a:noAutofit/>
            </a:bodyPr>
            <a:lstStyle/>
            <a:p>
              <a:pPr defTabSz="6000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latin typeface="Times New Roman" charset="0"/>
                  <a:ea typeface="Times New Roman" charset="0"/>
                  <a:cs typeface="Times New Roman" charset="0"/>
                </a:rPr>
                <a:t>Что лучше не говорить </a:t>
              </a:r>
              <a:r>
                <a:rPr lang="ru-RU" sz="3200" b="1" dirty="0">
                  <a:latin typeface="Times New Roman" charset="0"/>
                  <a:ea typeface="Times New Roman" charset="0"/>
                  <a:cs typeface="Times New Roman" charset="0"/>
                </a:rPr>
                <a:t>«вертолету»: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6290873" y="2294930"/>
            <a:ext cx="48222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latin typeface="Times New Roman" charset="0"/>
                <a:ea typeface="Times New Roman" charset="0"/>
                <a:cs typeface="Times New Roman" charset="0"/>
              </a:rPr>
              <a:t>Успокойтесь.</a:t>
            </a:r>
          </a:p>
          <a:p>
            <a:pPr lvl="0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Не волнуйтесь.</a:t>
            </a:r>
          </a:p>
          <a:p>
            <a:pPr lvl="0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Да ничего такого не будет.</a:t>
            </a:r>
          </a:p>
          <a:p>
            <a:pPr lvl="0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Это чушь (ерунда)</a:t>
            </a:r>
          </a:p>
          <a:p>
            <a:pPr lvl="0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Все так делают.</a:t>
            </a:r>
          </a:p>
          <a:p>
            <a:pPr lvl="0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Мы не хотели вам говорить, но…</a:t>
            </a:r>
          </a:p>
          <a:p>
            <a:pPr lvl="0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Все родители так делают.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19173" y="5208818"/>
            <a:ext cx="7779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C0346"/>
                </a:solidFill>
                <a:latin typeface="Times New Roman" charset="0"/>
                <a:ea typeface="Times New Roman" charset="0"/>
                <a:cs typeface="Times New Roman" charset="0"/>
              </a:rPr>
              <a:t>Хороший организатор, но большой паникёр!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68662" y="202897"/>
            <a:ext cx="92902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Родитель-вертолет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(510 родителей – 48%)</a:t>
            </a:r>
            <a:endParaRPr lang="ru-RU" sz="32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11514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948418023"/>
              </p:ext>
            </p:extLst>
          </p:nvPr>
        </p:nvGraphicFramePr>
        <p:xfrm>
          <a:off x="6435524" y="851507"/>
          <a:ext cx="3701304" cy="3186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59788" y="5747086"/>
            <a:ext cx="7199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C0346"/>
                </a:solidFill>
                <a:latin typeface="Times New Roman" charset="0"/>
                <a:ea typeface="Times New Roman" charset="0"/>
                <a:cs typeface="Times New Roman" charset="0"/>
              </a:rPr>
              <a:t>Знаток, но критик и провокатор.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822817" y="1314508"/>
            <a:ext cx="4163988" cy="1055128"/>
            <a:chOff x="-24123" y="-12061"/>
            <a:chExt cx="4935073" cy="494148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-24123" y="-12061"/>
              <a:ext cx="4935072" cy="494148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24122" y="24122"/>
              <a:ext cx="4886828" cy="4459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>
                  <a:solidFill>
                    <a:srgbClr val="7C0346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Типичные фразы «танка»: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822817" y="266721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- Я специалист, я знаю…</a:t>
            </a:r>
          </a:p>
          <a:p>
            <a:pPr lvl="0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- Это безобразие!</a:t>
            </a:r>
          </a:p>
          <a:p>
            <a:pPr lvl="0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- Вы нарушаете!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22036" y="275680"/>
            <a:ext cx="71455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Родитель-танк (83 родителя – 7%)</a:t>
            </a:r>
            <a:endParaRPr lang="ru-RU" sz="32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645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2191" y="95522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4419" y="1465460"/>
            <a:ext cx="6127296" cy="438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811170" y="1203031"/>
            <a:ext cx="4192397" cy="797045"/>
            <a:chOff x="-146957" y="51938"/>
            <a:chExt cx="5059902" cy="45327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-146957" y="51938"/>
              <a:ext cx="4935072" cy="4532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22127" y="74065"/>
              <a:ext cx="4890818" cy="4090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>
                  <a:solidFill>
                    <a:srgbClr val="7C034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Типичные фразы «гоночной машины»: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824555" y="203898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Мы пошли в 9 месяцев!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Мы  начали читать!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 мы заняли первое место!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 мы!...А у нас!...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6060828" y="1168735"/>
            <a:ext cx="4467306" cy="824521"/>
            <a:chOff x="0" y="1771682"/>
            <a:chExt cx="4935072" cy="496449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1771682"/>
              <a:ext cx="4935072" cy="49644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24235" y="1795917"/>
              <a:ext cx="4886602" cy="44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4293" tIns="54293" rIns="54293" bIns="54293" numCol="1" spcCol="1270" anchor="ctr" anchorCtr="0">
              <a:noAutofit/>
            </a:bodyPr>
            <a:lstStyle/>
            <a:p>
              <a:pPr defTabSz="6334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лучше не говорить «гоночной машине»: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6060828" y="2000075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нас таких детей как Ваш – много.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другие дети уже давно так умеют.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вашего ребенка это не получается.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 ребенок не будет участвовать в конкурсе.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вас обычный ребенок.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Вы делаете, Вашему ребенку не нужно.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24000" y="6120133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C0346"/>
                </a:solidFill>
                <a:latin typeface="Times New Roman" charset="0"/>
                <a:ea typeface="Times New Roman" charset="0"/>
                <a:cs typeface="Times New Roman" charset="0"/>
              </a:rPr>
              <a:t>Активист, но хвастун, не умеет проигрывать.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22962" y="236540"/>
            <a:ext cx="10505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Родитель-гоночная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(87 родителей – 8%)</a:t>
            </a:r>
            <a:endParaRPr lang="ru-RU" sz="3200" b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43164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2191" y="95522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4419" y="1465460"/>
            <a:ext cx="6127296" cy="438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524002" y="1055474"/>
            <a:ext cx="4433207" cy="881372"/>
            <a:chOff x="-146957" y="51938"/>
            <a:chExt cx="5127688" cy="45327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-146957" y="51938"/>
              <a:ext cx="4935072" cy="4532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22127" y="74065"/>
              <a:ext cx="4958604" cy="3716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rgbClr val="7C034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Типичные фразы</a:t>
              </a:r>
            </a:p>
            <a:p>
              <a:pPr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rgbClr val="7C034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«поезда »: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200694" y="958701"/>
            <a:ext cx="4467306" cy="824521"/>
            <a:chOff x="0" y="1771682"/>
            <a:chExt cx="4935072" cy="496449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1771682"/>
              <a:ext cx="4935072" cy="49644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24235" y="1795917"/>
              <a:ext cx="4886602" cy="44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4293" tIns="54293" rIns="54293" bIns="54293" numCol="1" spcCol="1270" anchor="ctr" anchorCtr="0">
              <a:noAutofit/>
            </a:bodyPr>
            <a:lstStyle/>
            <a:p>
              <a:pPr defTabSz="6334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лучше не говорить «поезду»: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660274" y="202905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меня очень много дел.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Я не смогу прийти, сильно занята.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-Я пашу не ради себя, а ради ребенка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90679" y="210993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опять спешите?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Вам следует больше заниматься ребенком.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вашем месте я бы…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другие родители…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 могут подождать.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нельзя.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 ребенок не умеет себя вести.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628694" y="5732652"/>
            <a:ext cx="9017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C0346"/>
                </a:solidFill>
                <a:latin typeface="Times New Roman" charset="0"/>
                <a:ea typeface="Times New Roman" charset="0"/>
                <a:cs typeface="Times New Roman" charset="0"/>
              </a:rPr>
              <a:t>Уступчивый, но равнодушный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05708" y="128186"/>
            <a:ext cx="7384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Родитель-поезд (71 родитель – 6 %)</a:t>
            </a:r>
            <a:endParaRPr lang="ru-RU" sz="3200" b="1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18992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2191" y="95522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4419" y="1465460"/>
            <a:ext cx="6127296" cy="438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670185" y="925345"/>
            <a:ext cx="4388020" cy="881372"/>
            <a:chOff x="22127" y="53457"/>
            <a:chExt cx="5075423" cy="45327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2127" y="53457"/>
              <a:ext cx="4935072" cy="4532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138946" y="90232"/>
              <a:ext cx="4958604" cy="3716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rgbClr val="7C034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Типичные фразы</a:t>
              </a:r>
            </a:p>
            <a:p>
              <a:pPr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rgbClr val="7C034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«велосипеда»: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200694" y="958701"/>
            <a:ext cx="4467306" cy="824521"/>
            <a:chOff x="0" y="1771682"/>
            <a:chExt cx="4935072" cy="496449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1771682"/>
              <a:ext cx="4935072" cy="49644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24235" y="1795917"/>
              <a:ext cx="4886602" cy="44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4293" tIns="54293" rIns="54293" bIns="54293" numCol="1" spcCol="1270" anchor="ctr" anchorCtr="0">
              <a:noAutofit/>
            </a:bodyPr>
            <a:lstStyle/>
            <a:p>
              <a:pPr defTabSz="6334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лучше не говорить «велосипеду»: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660274" y="2029056"/>
            <a:ext cx="4572000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90679" y="210993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28694" y="191071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 мне никто не говорил, что это надо делать!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Я не умею, я не могу!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 хочу давить на ребенка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Что бы я без Вас делала!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00694" y="1911071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Ваша вина.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серьезнее, это не шутки.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как ребенок.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можно Вам повторять.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это Вы отвечаете.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Хорошо, мы справимся без Вас.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86205" y="5762519"/>
            <a:ext cx="90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C0346"/>
                </a:solidFill>
                <a:latin typeface="Times New Roman" charset="0"/>
                <a:ea typeface="Times New Roman" charset="0"/>
                <a:cs typeface="Times New Roman" charset="0"/>
              </a:rPr>
              <a:t>Добрая душа, но безответственная!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406722" y="166167"/>
            <a:ext cx="97852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Родитель-велосипед (84 родителя – 8%)</a:t>
            </a:r>
            <a:endParaRPr lang="ru-RU" sz="3200" b="1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61532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0" y="116158"/>
            <a:ext cx="6871709" cy="70941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Папина суббота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норма\Desktop\фото 2018\папина суббота\IMG-20181118-WA0023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7897" y="991634"/>
            <a:ext cx="4301976" cy="26385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0213" y="5917569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AutoShape 2" descr="https://apf.mail.ru/cgi-bin/readmsg?id=15895439310660979176;0;6&amp;exif=1&amp;full=1&amp;x-email=daria.krechetova%40mail.r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75" y="945213"/>
            <a:ext cx="2811167" cy="27314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2084" y="3852323"/>
            <a:ext cx="3331775" cy="27072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394" y="3852323"/>
            <a:ext cx="4559182" cy="272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72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9092" y="1"/>
            <a:ext cx="78867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Папина суббота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938" y="589494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Users\норма\Desktop\фото 2018\папина суббота\IMG-20181210-WA0006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4523" y="1180284"/>
            <a:ext cx="4541269" cy="19793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826" y="1389171"/>
            <a:ext cx="3283981" cy="4109563"/>
          </a:xfrm>
          <a:prstGeom prst="rect">
            <a:avLst/>
          </a:prstGeom>
        </p:spPr>
      </p:pic>
      <p:sp>
        <p:nvSpPr>
          <p:cNvPr id="6" name="AutoShape 2" descr="https://apf.mail.ru/cgi-bin/readmsg?id=15895430960134345367;0;12&amp;exif=1&amp;full=1&amp;x-email=daria.krechetova%40mail.r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15"/>
          <a:stretch/>
        </p:blipFill>
        <p:spPr>
          <a:xfrm>
            <a:off x="4898551" y="3307220"/>
            <a:ext cx="6073211" cy="307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17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7445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Укрепление материально-технической базы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8758" y="5963032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342013" y="1223547"/>
            <a:ext cx="2672605" cy="1756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22296" y="3575107"/>
            <a:ext cx="4994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Оборудование для образовательного процесса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908" y="1165680"/>
            <a:ext cx="2928080" cy="219606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402" y="4313549"/>
            <a:ext cx="2915586" cy="2186690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9896" y="1165680"/>
            <a:ext cx="2709374" cy="2196060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8769" y="4081559"/>
            <a:ext cx="4497049" cy="23816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84298" y="3652978"/>
            <a:ext cx="260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Спортивный инвентарь</a:t>
            </a:r>
          </a:p>
        </p:txBody>
      </p:sp>
    </p:spTree>
    <p:extLst>
      <p:ext uri="{BB962C8B-B14F-4D97-AF65-F5344CB8AC3E}">
        <p14:creationId xmlns:p14="http://schemas.microsoft.com/office/powerpoint/2010/main" val="47983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16" b="-337"/>
          <a:stretch/>
        </p:blipFill>
        <p:spPr>
          <a:xfrm rot="5400000">
            <a:off x="6442078" y="1384169"/>
            <a:ext cx="5157302" cy="3949148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630" y="4329530"/>
            <a:ext cx="4562615" cy="1789045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631" y="2257265"/>
            <a:ext cx="4562615" cy="1831554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5556" y="310269"/>
            <a:ext cx="2881863" cy="17661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121" y="5937394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539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314466" y="1787247"/>
            <a:ext cx="4177638" cy="3133229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3084" y="427146"/>
            <a:ext cx="2944626" cy="1846702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4795" y="2478672"/>
            <a:ext cx="5372142" cy="192129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1361" y="4604786"/>
            <a:ext cx="3639009" cy="19125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1847" y="5903211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901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036" y="2014717"/>
            <a:ext cx="11588097" cy="304547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коллектив педагогов, учащихся и родителей.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Создаются условия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профессионального роста педагогов.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Создаются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устранения пробелов в знаниях учащихся.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Создаются условия для всестороннего развития личности учеников.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Определены Нормы воспитательных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 педагогов,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учащихся, родителей и ведется работа по их реализации.</a:t>
            </a:r>
          </a:p>
          <a:p>
            <a:pPr marL="514350" indent="-514350">
              <a:buFont typeface="+mj-lt"/>
              <a:buAutoNum type="arabicPeriod"/>
            </a:pP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C25181C-4519-D845-B3DE-D9CACF19A0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5114" y="5806473"/>
            <a:ext cx="792019" cy="81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91644" y="786213"/>
            <a:ext cx="3022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</a:p>
        </p:txBody>
      </p:sp>
    </p:spTree>
    <p:extLst>
      <p:ext uri="{BB962C8B-B14F-4D97-AF65-F5344CB8AC3E}">
        <p14:creationId xmlns:p14="http://schemas.microsoft.com/office/powerpoint/2010/main" val="8401775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3811</TotalTime>
  <Words>2569</Words>
  <Application>Microsoft Office PowerPoint</Application>
  <PresentationFormat>Широкоэкранный</PresentationFormat>
  <Paragraphs>1226</Paragraphs>
  <Slides>72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8" baseType="lpstr">
      <vt:lpstr>Arial</vt:lpstr>
      <vt:lpstr>Arial Black</vt:lpstr>
      <vt:lpstr>Calibri</vt:lpstr>
      <vt:lpstr>Calibri Light</vt:lpstr>
      <vt:lpstr>Times New Roman</vt:lpstr>
      <vt:lpstr>Тема Office</vt:lpstr>
      <vt:lpstr>Сравнительный анализ работы школы №36 за 2018-2019 и  2019-2020 учебные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Неуспевающие по итогам 2019-2020 года </vt:lpstr>
      <vt:lpstr>Презентация PowerPoint</vt:lpstr>
      <vt:lpstr>Социальный состав семей</vt:lpstr>
      <vt:lpstr>Работа с трудными детьми  по профилактике правонарушений за 2019-2020 учебный год</vt:lpstr>
      <vt:lpstr>Презентация PowerPoint</vt:lpstr>
      <vt:lpstr>Курсы выравнивания  по физической культуре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Структура совета обучающихся Норма36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Проект «Я расту»</vt:lpstr>
      <vt:lpstr>Проект «Я расту»</vt:lpstr>
      <vt:lpstr>Работа с семьей</vt:lpstr>
      <vt:lpstr>Портрет родителей (1043 родителей – 93%)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Папина суббота</vt:lpstr>
      <vt:lpstr>Папина суббота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Сергеевна</dc:creator>
  <cp:lastModifiedBy>Норма 36</cp:lastModifiedBy>
  <cp:revision>302</cp:revision>
  <cp:lastPrinted>2020-05-18T11:20:26Z</cp:lastPrinted>
  <dcterms:created xsi:type="dcterms:W3CDTF">2018-10-08T07:58:00Z</dcterms:created>
  <dcterms:modified xsi:type="dcterms:W3CDTF">2020-08-25T10:05:22Z</dcterms:modified>
</cp:coreProperties>
</file>